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65" r:id="rId9"/>
    <p:sldId id="266" r:id="rId10"/>
    <p:sldId id="267" r:id="rId11"/>
    <p:sldId id="269" r:id="rId12"/>
    <p:sldId id="271" r:id="rId13"/>
    <p:sldId id="272" r:id="rId14"/>
    <p:sldId id="720" r:id="rId15"/>
    <p:sldId id="721" r:id="rId16"/>
    <p:sldId id="270" r:id="rId17"/>
    <p:sldId id="719" r:id="rId18"/>
    <p:sldId id="302"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4F99EF"/>
    <a:srgbClr val="FFB8B8"/>
    <a:srgbClr val="FFF3D7"/>
    <a:srgbClr val="B1C0D4"/>
    <a:srgbClr val="0078D5"/>
    <a:srgbClr val="FFFFFF"/>
    <a:srgbClr val="34393C"/>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6400" cy="3086100"/>
          </a:xfrm>
          <a:prstGeom prst="rect">
            <a:avLst/>
          </a:prstGeom>
          <a:ln w="0">
            <a:noFill/>
          </a:ln>
        </p:spPr>
      </p:sp>
      <p:sp>
        <p:nvSpPr>
          <p:cNvPr id="2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BA65BDD-6571-496E-B63B-0255ECC9CC2F}"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307476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6400" cy="3086100"/>
          </a:xfrm>
          <a:prstGeom prst="rect">
            <a:avLst/>
          </a:prstGeom>
          <a:ln w="0">
            <a:noFill/>
          </a:ln>
        </p:spPr>
      </p:sp>
      <p:sp>
        <p:nvSpPr>
          <p:cNvPr id="2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345EEA-4119-467A-9B95-CCDD7162F59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82097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6400" cy="3086100"/>
          </a:xfrm>
          <a:prstGeom prst="rect">
            <a:avLst/>
          </a:prstGeom>
          <a:ln w="0">
            <a:noFill/>
          </a:ln>
        </p:spPr>
      </p:sp>
      <p:sp>
        <p:nvSpPr>
          <p:cNvPr id="2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EE07B0D-CC70-4D31-AA34-7BD6C0E6F26D}"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9549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6400" cy="3086100"/>
          </a:xfrm>
          <a:prstGeom prst="rect">
            <a:avLst/>
          </a:prstGeom>
          <a:ln w="0">
            <a:noFill/>
          </a:ln>
        </p:spPr>
      </p:sp>
      <p:sp>
        <p:nvSpPr>
          <p:cNvPr id="2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17F2-FFBF-4993-89FC-9C5E36544AEA}"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825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6400" cy="3086100"/>
          </a:xfrm>
          <a:prstGeom prst="rect">
            <a:avLst/>
          </a:prstGeom>
          <a:ln w="0">
            <a:noFill/>
          </a:ln>
        </p:spPr>
      </p:sp>
      <p:sp>
        <p:nvSpPr>
          <p:cNvPr id="2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100" name="PlaceHolder 3"/>
          <p:cNvSpPr>
            <a:spLocks noGrp="1"/>
          </p:cNvSpPr>
          <p:nvPr>
            <p:ph type="hdr"/>
          </p:nvPr>
        </p:nvSpPr>
        <p:spPr>
          <a:xfrm>
            <a:off x="0" y="0"/>
            <a:ext cx="2971440" cy="458280"/>
          </a:xfrm>
          <a:prstGeom prst="rect">
            <a:avLst/>
          </a:prstGeom>
          <a:noFill/>
          <a:ln w="0">
            <a:noFill/>
          </a:ln>
        </p:spPr>
        <p:txBody>
          <a:bodyPr anchor="t">
            <a:noAutofit/>
          </a:bodyPr>
          <a:lstStyle/>
          <a:p>
            <a:endParaRPr lang="en-US" sz="2400" b="0" strike="noStrike" spc="-1">
              <a:latin typeface="Times New Roman"/>
            </a:endParaRPr>
          </a:p>
        </p:txBody>
      </p:sp>
      <p:sp>
        <p:nvSpPr>
          <p:cNvPr id="2101" name="PlaceHolder 4"/>
          <p:cNvSpPr>
            <a:spLocks noGrp="1"/>
          </p:cNvSpPr>
          <p:nvPr>
            <p:ph type="ftr" idx="26"/>
          </p:nvPr>
        </p:nvSpPr>
        <p:spPr>
          <a:xfrm>
            <a:off x="0" y="8685360"/>
            <a:ext cx="2971440" cy="458280"/>
          </a:xfrm>
          <a:prstGeom prst="rect">
            <a:avLst/>
          </a:prstGeom>
          <a:noFill/>
          <a:ln w="0">
            <a:noFill/>
          </a:ln>
        </p:spPr>
        <p:txBody>
          <a:bodyPr anchor="b">
            <a:noAutofit/>
          </a:bodyPr>
          <a:lstStyle>
            <a:lvl1pPr marL="571680">
              <a:lnSpc>
                <a:spcPct val="100000"/>
              </a:lnSpc>
              <a:buNone/>
              <a:tabLst>
                <a:tab pos="0" algn="l"/>
              </a:tabLst>
              <a:defRPr lang="en-US" sz="400" b="0" strike="noStrike" spc="-1">
                <a:solidFill>
                  <a:srgbClr val="000000"/>
                </a:solidFill>
                <a:latin typeface="Segoe UI"/>
                <a:ea typeface="Segoe UI"/>
              </a:defRPr>
            </a:lvl1pPr>
          </a:lstStyle>
          <a:p>
            <a:pPr marL="571680">
              <a:lnSpc>
                <a:spcPct val="100000"/>
              </a:lnSpc>
              <a:buNone/>
              <a:tabLst>
                <a:tab pos="0" algn="l"/>
              </a:tabLst>
            </a:pPr>
            <a:r>
              <a:rPr lang="en-US"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n-US" sz="400" b="0" strike="noStrike" spc="-1">
              <a:latin typeface="Times New Roman"/>
            </a:endParaRPr>
          </a:p>
        </p:txBody>
      </p:sp>
      <p:sp>
        <p:nvSpPr>
          <p:cNvPr id="2102" name="PlaceHolder 5"/>
          <p:cNvSpPr>
            <a:spLocks noGrp="1"/>
          </p:cNvSpPr>
          <p:nvPr>
            <p:ph type="dt" idx="27"/>
          </p:nvPr>
        </p:nvSpPr>
        <p:spPr>
          <a:xfrm>
            <a:off x="3884760" y="0"/>
            <a:ext cx="2971440" cy="458280"/>
          </a:xfrm>
          <a:prstGeom prst="rect">
            <a:avLst/>
          </a:prstGeom>
          <a:noFill/>
          <a:ln w="0">
            <a:noFill/>
          </a:ln>
        </p:spPr>
        <p:txBody>
          <a:bodyPr anchor="t">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F9020D35-8B7A-4A36-8093-77380C26B789}" type="datetime1">
              <a:rPr lang="en-US" sz="1200" b="0" strike="noStrike" spc="-1">
                <a:solidFill>
                  <a:srgbClr val="000000"/>
                </a:solidFill>
                <a:latin typeface="Segoe UI"/>
                <a:ea typeface="+mn-ea"/>
              </a:rPr>
              <a:t>12/14/22</a:t>
            </a:fld>
            <a:r>
              <a:rPr lang="en-US" sz="1200" b="0" strike="noStrike" spc="-1">
                <a:solidFill>
                  <a:srgbClr val="000000"/>
                </a:solidFill>
                <a:latin typeface="Segoe UI"/>
                <a:ea typeface="+mn-ea"/>
              </a:rPr>
              <a:t> </a:t>
            </a:r>
            <a:fld id="{5DE2E59D-D67E-45E8-8C50-6D52761D83A1}" type="datetime12">
              <a:rPr lang="en-US" sz="1200" b="0" strike="noStrike" spc="-1">
                <a:solidFill>
                  <a:srgbClr val="000000"/>
                </a:solidFill>
                <a:latin typeface="Segoe UI"/>
                <a:ea typeface="+mn-ea"/>
              </a:rPr>
              <a:t>9:48 PM</a:t>
            </a:fld>
            <a:endParaRPr lang="en-US" sz="1200" b="0" strike="noStrike" spc="-1">
              <a:latin typeface="Times New Roman"/>
            </a:endParaRPr>
          </a:p>
        </p:txBody>
      </p:sp>
      <p:sp>
        <p:nvSpPr>
          <p:cNvPr id="2103" name="PlaceHolder 6"/>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884AA0DB-7DF6-4183-9122-B9FCFAA6B22A}" type="slidenum">
              <a:rPr lang="en-US" sz="1200" b="0" strike="noStrike" spc="-1">
                <a:solidFill>
                  <a:srgbClr val="000000"/>
                </a:solidFill>
                <a:latin typeface="Segoe UI"/>
                <a:ea typeface="+mn-ea"/>
              </a:rPr>
              <a:t>13</a:t>
            </a:fld>
            <a:endParaRPr lang="en-US" sz="1200" b="0" strike="noStrike" spc="-1">
              <a:latin typeface="Times New Roman"/>
            </a:endParaRPr>
          </a:p>
        </p:txBody>
      </p:sp>
    </p:spTree>
    <p:extLst>
      <p:ext uri="{BB962C8B-B14F-4D97-AF65-F5344CB8AC3E}">
        <p14:creationId xmlns:p14="http://schemas.microsoft.com/office/powerpoint/2010/main" val="27505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chemeClr val="tx1"/>
                </a:solidFill>
              </a:rPr>
              <a:t>框架之争</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zh-CN" altLang="en-US" sz="3600" spc="-1" dirty="0">
              <a:solidFill>
                <a:srgbClr val="1A1A1A"/>
              </a:solidFill>
              <a:latin typeface="+mj-ea"/>
            </a:endParaRPr>
          </a:p>
        </p:txBody>
      </p:sp>
      <p:sp>
        <p:nvSpPr>
          <p:cNvPr id="897" name="PlaceHolder 2"/>
          <p:cNvSpPr>
            <a:spLocks noGrp="1"/>
          </p:cNvSpPr>
          <p:nvPr>
            <p:ph/>
          </p:nvPr>
        </p:nvSpPr>
        <p:spPr>
          <a:xfrm>
            <a:off x="590621" y="1556792"/>
            <a:ext cx="11018160" cy="769544"/>
          </a:xfrm>
          <a:prstGeom prst="rect">
            <a:avLst/>
          </a:prstGeom>
          <a:noFill/>
          <a:ln w="0">
            <a:noFill/>
          </a:ln>
        </p:spPr>
        <p:txBody>
          <a:bodyPr lIns="0" tIns="0" rIns="0" bIns="0" anchor="ctr">
            <a:noAutofit/>
          </a:bodyPr>
          <a:lstStyle/>
          <a:p>
            <a:pPr marL="0" indent="0" algn="ctr">
              <a:spcBef>
                <a:spcPts val="561"/>
              </a:spcBef>
              <a:buClr>
                <a:srgbClr val="1A1A1A"/>
              </a:buClr>
              <a:buSzPct val="90000"/>
              <a:buNone/>
            </a:pPr>
            <a:r>
              <a:rPr lang="zh-CN" altLang="en-US" sz="2400" dirty="0">
                <a:solidFill>
                  <a:srgbClr val="384056"/>
                </a:solidFill>
                <a:latin typeface="+mj-ea"/>
                <a:ea typeface="+mj-ea"/>
              </a:rPr>
              <a:t>设计特定领域语言</a:t>
            </a:r>
            <a:r>
              <a:rPr lang="en-US" altLang="zh-CN" sz="2400" dirty="0">
                <a:solidFill>
                  <a:srgbClr val="384056"/>
                </a:solidFill>
                <a:latin typeface="+mj-ea"/>
                <a:ea typeface="+mj-ea"/>
              </a:rPr>
              <a:t>(Domain-Specific Language</a:t>
            </a:r>
            <a:r>
              <a:rPr lang="zh-CN" altLang="en-US" sz="2400" dirty="0">
                <a:solidFill>
                  <a:srgbClr val="384056"/>
                </a:solidFill>
                <a:latin typeface="+mj-ea"/>
                <a:ea typeface="+mj-ea"/>
              </a:rPr>
              <a:t>，</a:t>
            </a:r>
            <a:r>
              <a:rPr lang="en-US" altLang="zh-CN" sz="2400" dirty="0">
                <a:solidFill>
                  <a:srgbClr val="384056"/>
                </a:solidFill>
                <a:latin typeface="+mj-ea"/>
                <a:ea typeface="+mj-ea"/>
              </a:rPr>
              <a:t>DSL</a:t>
            </a:r>
            <a:r>
              <a:rPr lang="zh-CN" altLang="en-US" sz="2400" dirty="0">
                <a:solidFill>
                  <a:srgbClr val="384056"/>
                </a:solidFill>
                <a:latin typeface="+mj-ea"/>
                <a:ea typeface="+mj-ea"/>
              </a:rPr>
              <a:t>）</a:t>
            </a:r>
            <a:endParaRPr lang="en-US" sz="2400" dirty="0">
              <a:solidFill>
                <a:srgbClr val="384056"/>
              </a:solidFill>
              <a:latin typeface="+mj-ea"/>
              <a:ea typeface="+mj-ea"/>
            </a:endParaRPr>
          </a:p>
        </p:txBody>
      </p:sp>
      <p:grpSp>
        <p:nvGrpSpPr>
          <p:cNvPr id="9" name="组合 8">
            <a:extLst>
              <a:ext uri="{FF2B5EF4-FFF2-40B4-BE49-F238E27FC236}">
                <a16:creationId xmlns:a16="http://schemas.microsoft.com/office/drawing/2014/main" id="{14BAAC37-78B2-FC42-BF28-CB5C027FF555}"/>
              </a:ext>
            </a:extLst>
          </p:cNvPr>
          <p:cNvGrpSpPr/>
          <p:nvPr/>
        </p:nvGrpSpPr>
        <p:grpSpPr>
          <a:xfrm>
            <a:off x="866271" y="2768593"/>
            <a:ext cx="2205248" cy="660407"/>
            <a:chOff x="866271" y="2751698"/>
            <a:chExt cx="2205248" cy="660407"/>
          </a:xfrm>
        </p:grpSpPr>
        <p:sp>
          <p:nvSpPr>
            <p:cNvPr id="3" name="文本框 2">
              <a:extLst>
                <a:ext uri="{FF2B5EF4-FFF2-40B4-BE49-F238E27FC236}">
                  <a16:creationId xmlns:a16="http://schemas.microsoft.com/office/drawing/2014/main" id="{3A352BAA-6F3B-8148-9C51-F9C3A81238F1}"/>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10" name="图片 9">
              <a:extLst>
                <a:ext uri="{FF2B5EF4-FFF2-40B4-BE49-F238E27FC236}">
                  <a16:creationId xmlns:a16="http://schemas.microsoft.com/office/drawing/2014/main" id="{7AA87520-76F0-CF40-A692-06517B1B7B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grpSp>
        <p:nvGrpSpPr>
          <p:cNvPr id="15" name="组合 14">
            <a:extLst>
              <a:ext uri="{FF2B5EF4-FFF2-40B4-BE49-F238E27FC236}">
                <a16:creationId xmlns:a16="http://schemas.microsoft.com/office/drawing/2014/main" id="{71614965-0809-CD4D-8949-7AA68B3BE862}"/>
              </a:ext>
            </a:extLst>
          </p:cNvPr>
          <p:cNvGrpSpPr/>
          <p:nvPr/>
        </p:nvGrpSpPr>
        <p:grpSpPr>
          <a:xfrm>
            <a:off x="9410749" y="2813549"/>
            <a:ext cx="1786118" cy="570494"/>
            <a:chOff x="917672" y="3724815"/>
            <a:chExt cx="1786118" cy="570494"/>
          </a:xfrm>
        </p:grpSpPr>
        <p:sp>
          <p:nvSpPr>
            <p:cNvPr id="8" name="文本框 7">
              <a:extLst>
                <a:ext uri="{FF2B5EF4-FFF2-40B4-BE49-F238E27FC236}">
                  <a16:creationId xmlns:a16="http://schemas.microsoft.com/office/drawing/2014/main" id="{FF6E4E9B-F657-0347-9D0D-0CEE236F29CB}"/>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1" name="图片 10">
              <a:extLst>
                <a:ext uri="{FF2B5EF4-FFF2-40B4-BE49-F238E27FC236}">
                  <a16:creationId xmlns:a16="http://schemas.microsoft.com/office/drawing/2014/main" id="{76C79F61-41B8-B246-A086-97D555FCDC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9E353C8C-4E29-924C-A7BD-9F5BD7C6CB11}"/>
              </a:ext>
            </a:extLst>
          </p:cNvPr>
          <p:cNvGrpSpPr/>
          <p:nvPr/>
        </p:nvGrpSpPr>
        <p:grpSpPr>
          <a:xfrm>
            <a:off x="3722117" y="2849552"/>
            <a:ext cx="2513917" cy="498488"/>
            <a:chOff x="3683956" y="2832657"/>
            <a:chExt cx="2513917" cy="498488"/>
          </a:xfrm>
        </p:grpSpPr>
        <p:sp>
          <p:nvSpPr>
            <p:cNvPr id="6" name="文本框 5">
              <a:extLst>
                <a:ext uri="{FF2B5EF4-FFF2-40B4-BE49-F238E27FC236}">
                  <a16:creationId xmlns:a16="http://schemas.microsoft.com/office/drawing/2014/main" id="{A2953AFB-066B-1443-9365-CFA10B03F71B}"/>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B5126AB3-82F5-1E44-9365-707EFE573A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grpSp>
        <p:nvGrpSpPr>
          <p:cNvPr id="14" name="组合 13">
            <a:extLst>
              <a:ext uri="{FF2B5EF4-FFF2-40B4-BE49-F238E27FC236}">
                <a16:creationId xmlns:a16="http://schemas.microsoft.com/office/drawing/2014/main" id="{558E796A-C4F7-7E48-A9FD-6442526AD020}"/>
              </a:ext>
            </a:extLst>
          </p:cNvPr>
          <p:cNvGrpSpPr/>
          <p:nvPr/>
        </p:nvGrpSpPr>
        <p:grpSpPr>
          <a:xfrm>
            <a:off x="6890469" y="2884514"/>
            <a:ext cx="1488547" cy="428564"/>
            <a:chOff x="7202122" y="2867619"/>
            <a:chExt cx="1488547" cy="428564"/>
          </a:xfrm>
        </p:grpSpPr>
        <p:sp>
          <p:nvSpPr>
            <p:cNvPr id="7" name="文本框 6">
              <a:extLst>
                <a:ext uri="{FF2B5EF4-FFF2-40B4-BE49-F238E27FC236}">
                  <a16:creationId xmlns:a16="http://schemas.microsoft.com/office/drawing/2014/main" id="{F41DC911-DF3F-EC42-A4EC-BF8582FC5D59}"/>
                </a:ext>
              </a:extLst>
            </p:cNvPr>
            <p:cNvSpPr txBox="1"/>
            <p:nvPr/>
          </p:nvSpPr>
          <p:spPr>
            <a:xfrm>
              <a:off x="8021768" y="2881846"/>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 name="图片 4">
              <a:extLst>
                <a:ext uri="{FF2B5EF4-FFF2-40B4-BE49-F238E27FC236}">
                  <a16:creationId xmlns:a16="http://schemas.microsoft.com/office/drawing/2014/main" id="{FFFAA0CE-B060-BD41-91A8-C65B6379B4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02122" y="2867619"/>
              <a:ext cx="740534" cy="428564"/>
            </a:xfrm>
            <a:prstGeom prst="rect">
              <a:avLst/>
            </a:prstGeom>
          </p:spPr>
        </p:pic>
      </p:grpSp>
    </p:spTree>
    <p:extLst>
      <p:ext uri="{BB962C8B-B14F-4D97-AF65-F5344CB8AC3E}">
        <p14:creationId xmlns:p14="http://schemas.microsoft.com/office/powerpoint/2010/main" val="2890668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3  Present</a:t>
            </a:r>
            <a:r>
              <a:rPr lang="zh-CN" altLang="en-US" sz="3600" spc="-1" dirty="0">
                <a:solidFill>
                  <a:srgbClr val="1A1A1A"/>
                </a:solidFill>
                <a:latin typeface="+mj-ea"/>
              </a:rPr>
              <a:t>：</a:t>
            </a:r>
            <a:r>
              <a:rPr lang="en-US" altLang="zh-CN" sz="3600" spc="-1" dirty="0">
                <a:solidFill>
                  <a:srgbClr val="1A1A1A"/>
                </a:solidFill>
                <a:latin typeface="+mj-ea"/>
              </a:rPr>
              <a:t>toward</a:t>
            </a:r>
            <a:r>
              <a:rPr lang="zh-CN" altLang="en-US" sz="3600" spc="-1" dirty="0">
                <a:solidFill>
                  <a:srgbClr val="1A1A1A"/>
                </a:solidFill>
                <a:latin typeface="+mj-ea"/>
              </a:rPr>
              <a:t> </a:t>
            </a:r>
            <a:r>
              <a:rPr lang="en-US" altLang="zh-CN" sz="3600" spc="-1" dirty="0">
                <a:solidFill>
                  <a:srgbClr val="1A1A1A"/>
                </a:solidFill>
                <a:latin typeface="+mj-ea"/>
              </a:rPr>
              <a:t>DSL</a:t>
            </a:r>
            <a:endParaRPr lang="en-US" sz="3600" b="0" spc="-1" dirty="0">
              <a:solidFill>
                <a:srgbClr val="1A1A1A"/>
              </a:solidFill>
              <a:latin typeface="Segoe UI"/>
            </a:endParaRPr>
          </a:p>
        </p:txBody>
      </p:sp>
      <p:sp>
        <p:nvSpPr>
          <p:cNvPr id="817" name="PlaceHolder 2"/>
          <p:cNvSpPr>
            <a:spLocks noGrp="1"/>
          </p:cNvSpPr>
          <p:nvPr>
            <p:ph/>
          </p:nvPr>
        </p:nvSpPr>
        <p:spPr>
          <a:xfrm>
            <a:off x="586661" y="1435319"/>
            <a:ext cx="5511720" cy="146042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FFC000"/>
                </a:solidFill>
                <a:latin typeface="+mj-ea"/>
                <a:ea typeface="+mj-ea"/>
              </a:rPr>
              <a:t>兼顾编程的灵活性和计算的高效性</a:t>
            </a:r>
            <a:endParaRPr lang="en-US" altLang="zh-CN" sz="2000" spc="-1" dirty="0">
              <a:solidFill>
                <a:srgbClr val="FFC000"/>
              </a:solidFill>
              <a:latin typeface="+mj-ea"/>
              <a:ea typeface="+mj-ea"/>
            </a:endParaRPr>
          </a:p>
          <a:p>
            <a:pPr>
              <a:lnSpc>
                <a:spcPct val="150000"/>
              </a:lnSpc>
              <a:buClrTx/>
            </a:pPr>
            <a:r>
              <a:rPr lang="zh-CN" altLang="en-US" sz="1800" b="0" dirty="0">
                <a:solidFill>
                  <a:srgbClr val="384056"/>
                </a:solidFill>
                <a:latin typeface="+mj-ea"/>
                <a:ea typeface="+mj-ea"/>
              </a:rPr>
              <a:t>提高描述神经网络算法表达能力和编程灵活性</a:t>
            </a:r>
            <a:endParaRPr lang="en-US" altLang="zh-CN" sz="1800" b="0" dirty="0">
              <a:solidFill>
                <a:srgbClr val="384056"/>
              </a:solidFill>
              <a:latin typeface="+mj-ea"/>
              <a:ea typeface="+mj-ea"/>
            </a:endParaRPr>
          </a:p>
          <a:p>
            <a:pPr>
              <a:lnSpc>
                <a:spcPct val="150000"/>
              </a:lnSpc>
              <a:buClrTx/>
            </a:pPr>
            <a:r>
              <a:rPr lang="zh-CN" altLang="en-US" sz="1800" b="0" dirty="0">
                <a:solidFill>
                  <a:srgbClr val="384056"/>
                </a:solidFill>
                <a:latin typeface="+mj-ea"/>
                <a:ea typeface="+mj-ea"/>
              </a:rPr>
              <a:t>通过编译期优化技术来改善运行时性能</a:t>
            </a:r>
          </a:p>
        </p:txBody>
      </p:sp>
      <p:grpSp>
        <p:nvGrpSpPr>
          <p:cNvPr id="3" name="组合 2">
            <a:extLst>
              <a:ext uri="{FF2B5EF4-FFF2-40B4-BE49-F238E27FC236}">
                <a16:creationId xmlns:a16="http://schemas.microsoft.com/office/drawing/2014/main" id="{2C5207D1-032D-DC42-A857-1F7763896CD7}"/>
              </a:ext>
            </a:extLst>
          </p:cNvPr>
          <p:cNvGrpSpPr/>
          <p:nvPr/>
        </p:nvGrpSpPr>
        <p:grpSpPr>
          <a:xfrm>
            <a:off x="6526122" y="5365863"/>
            <a:ext cx="4535280" cy="662040"/>
            <a:chOff x="6115128" y="5378977"/>
            <a:chExt cx="4535280" cy="662040"/>
          </a:xfrm>
        </p:grpSpPr>
        <p:sp>
          <p:nvSpPr>
            <p:cNvPr id="819" name="Rounded Rectangle 32"/>
            <p:cNvSpPr/>
            <p:nvPr/>
          </p:nvSpPr>
          <p:spPr>
            <a:xfrm>
              <a:off x="6115128" y="5378977"/>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20" name="TextBox 5"/>
            <p:cNvSpPr/>
            <p:nvPr/>
          </p:nvSpPr>
          <p:spPr>
            <a:xfrm>
              <a:off x="6115128" y="5416990"/>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计算硬件</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CPU, GPU, RDMA devices</a:t>
              </a:r>
              <a:endParaRPr lang="en-US" sz="1200" spc="-1" dirty="0">
                <a:latin typeface="+mj-ea"/>
                <a:ea typeface="+mj-ea"/>
              </a:endParaRPr>
            </a:p>
          </p:txBody>
        </p:sp>
      </p:grpSp>
      <p:grpSp>
        <p:nvGrpSpPr>
          <p:cNvPr id="7" name="组合 6">
            <a:extLst>
              <a:ext uri="{FF2B5EF4-FFF2-40B4-BE49-F238E27FC236}">
                <a16:creationId xmlns:a16="http://schemas.microsoft.com/office/drawing/2014/main" id="{FE1D2928-712F-3848-8625-883BD68B55DA}"/>
              </a:ext>
            </a:extLst>
          </p:cNvPr>
          <p:cNvGrpSpPr/>
          <p:nvPr/>
        </p:nvGrpSpPr>
        <p:grpSpPr>
          <a:xfrm>
            <a:off x="6526122" y="2825613"/>
            <a:ext cx="4535280" cy="727560"/>
            <a:chOff x="6133675" y="2730240"/>
            <a:chExt cx="4535280" cy="727560"/>
          </a:xfrm>
        </p:grpSpPr>
        <p:sp>
          <p:nvSpPr>
            <p:cNvPr id="822" name="Rounded Rectangle 4"/>
            <p:cNvSpPr/>
            <p:nvPr/>
          </p:nvSpPr>
          <p:spPr>
            <a:xfrm>
              <a:off x="6133675" y="273024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sp>
        <p:sp>
          <p:nvSpPr>
            <p:cNvPr id="823" name="TextBox 8"/>
            <p:cNvSpPr/>
            <p:nvPr/>
          </p:nvSpPr>
          <p:spPr>
            <a:xfrm>
              <a:off x="6274615" y="2800372"/>
              <a:ext cx="4253400" cy="5872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统一模型表示</a:t>
              </a:r>
              <a:endParaRPr lang="en-US" altLang="zh-CN" sz="1400" b="1" spc="-1" dirty="0">
                <a:solidFill>
                  <a:srgbClr val="1A1A1A"/>
                </a:solidFill>
                <a:latin typeface="+mj-ea"/>
                <a:ea typeface="+mj-ea"/>
              </a:endParaRPr>
            </a:p>
            <a:p>
              <a:pPr algn="ctr">
                <a:lnSpc>
                  <a:spcPct val="130000"/>
                </a:lnSpc>
                <a:buNone/>
              </a:pPr>
              <a:r>
                <a:rPr lang="zh-CN" altLang="en-US" sz="1200" spc="-1" dirty="0">
                  <a:solidFill>
                    <a:srgbClr val="1A1A1A"/>
                  </a:solidFill>
                  <a:latin typeface="+mj-ea"/>
                  <a:ea typeface="+mj-ea"/>
                </a:rPr>
                <a:t>计算流图 </a:t>
              </a:r>
              <a:r>
                <a:rPr lang="en-US" altLang="zh-CN" sz="1200" spc="-1" dirty="0">
                  <a:solidFill>
                    <a:srgbClr val="1A1A1A"/>
                  </a:solidFill>
                  <a:latin typeface="+mj-ea"/>
                  <a:ea typeface="+mj-ea"/>
                </a:rPr>
                <a:t>DAG</a:t>
              </a:r>
              <a:endParaRPr lang="en-US" sz="1200" spc="-1" dirty="0">
                <a:latin typeface="+mj-ea"/>
                <a:ea typeface="+mj-ea"/>
              </a:endParaRPr>
            </a:p>
          </p:txBody>
        </p:sp>
      </p:grpSp>
      <p:sp>
        <p:nvSpPr>
          <p:cNvPr id="839" name="Arrow: Down 24"/>
          <p:cNvSpPr/>
          <p:nvPr/>
        </p:nvSpPr>
        <p:spPr>
          <a:xfrm>
            <a:off x="8597922" y="4367539"/>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grpSp>
        <p:nvGrpSpPr>
          <p:cNvPr id="6" name="组合 5">
            <a:extLst>
              <a:ext uri="{FF2B5EF4-FFF2-40B4-BE49-F238E27FC236}">
                <a16:creationId xmlns:a16="http://schemas.microsoft.com/office/drawing/2014/main" id="{C6C40207-4C91-DE41-8927-2718E4DCA377}"/>
              </a:ext>
            </a:extLst>
          </p:cNvPr>
          <p:cNvGrpSpPr/>
          <p:nvPr/>
        </p:nvGrpSpPr>
        <p:grpSpPr>
          <a:xfrm>
            <a:off x="6526122" y="1438643"/>
            <a:ext cx="4535280" cy="647281"/>
            <a:chOff x="6133675" y="1373988"/>
            <a:chExt cx="4535280" cy="647281"/>
          </a:xfrm>
        </p:grpSpPr>
        <p:sp>
          <p:nvSpPr>
            <p:cNvPr id="841" name="Rounded Rectangle 4"/>
            <p:cNvSpPr/>
            <p:nvPr/>
          </p:nvSpPr>
          <p:spPr>
            <a:xfrm>
              <a:off x="6133675" y="1373988"/>
              <a:ext cx="4535280" cy="647281"/>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2" name="TextBox 27"/>
            <p:cNvSpPr/>
            <p:nvPr/>
          </p:nvSpPr>
          <p:spPr>
            <a:xfrm>
              <a:off x="6274615" y="1403819"/>
              <a:ext cx="4253400" cy="5876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前端编程语言和接口</a:t>
              </a:r>
              <a:endParaRPr lang="en-US" altLang="zh-CN" sz="1400" b="1" spc="-1" dirty="0">
                <a:solidFill>
                  <a:srgbClr val="1A1A1A"/>
                </a:solidFill>
                <a:latin typeface="+mj-ea"/>
                <a:ea typeface="+mj-ea"/>
              </a:endParaRPr>
            </a:p>
            <a:p>
              <a:pPr algn="ctr">
                <a:lnSpc>
                  <a:spcPct val="130000"/>
                </a:lnSpc>
              </a:pPr>
              <a:r>
                <a:rPr lang="en-US" altLang="zh-CN" sz="1200" spc="-1" dirty="0">
                  <a:solidFill>
                    <a:srgbClr val="1A1A1A"/>
                  </a:solidFill>
                  <a:latin typeface="+mj-ea"/>
                </a:rPr>
                <a:t>Python, Lua, R, C++</a:t>
              </a:r>
              <a:endParaRPr lang="en-US" altLang="zh-CN" sz="1200" spc="-1" dirty="0">
                <a:latin typeface="+mj-ea"/>
              </a:endParaRPr>
            </a:p>
          </p:txBody>
        </p:sp>
      </p:grpSp>
      <p:grpSp>
        <p:nvGrpSpPr>
          <p:cNvPr id="8" name="组合 7">
            <a:extLst>
              <a:ext uri="{FF2B5EF4-FFF2-40B4-BE49-F238E27FC236}">
                <a16:creationId xmlns:a16="http://schemas.microsoft.com/office/drawing/2014/main" id="{0AF5ABF1-454F-8E4D-A3F1-2DCB35635355}"/>
              </a:ext>
            </a:extLst>
          </p:cNvPr>
          <p:cNvGrpSpPr/>
          <p:nvPr/>
        </p:nvGrpSpPr>
        <p:grpSpPr>
          <a:xfrm>
            <a:off x="6526122" y="3596576"/>
            <a:ext cx="4535280" cy="727560"/>
            <a:chOff x="6133675" y="3540600"/>
            <a:chExt cx="4535280" cy="727560"/>
          </a:xfrm>
        </p:grpSpPr>
        <p:sp>
          <p:nvSpPr>
            <p:cNvPr id="845" name="Rounded Rectangle 4"/>
            <p:cNvSpPr/>
            <p:nvPr/>
          </p:nvSpPr>
          <p:spPr>
            <a:xfrm>
              <a:off x="6133675" y="354060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46" name="TextBox 32"/>
            <p:cNvSpPr/>
            <p:nvPr/>
          </p:nvSpPr>
          <p:spPr>
            <a:xfrm>
              <a:off x="6274615" y="3611373"/>
              <a:ext cx="425340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图的优化与调度执行</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Batching, Cache, Overlap</a:t>
              </a:r>
              <a:endParaRPr lang="en-US" sz="1200" spc="-1" dirty="0">
                <a:latin typeface="+mj-ea"/>
                <a:ea typeface="+mj-ea"/>
              </a:endParaRPr>
            </a:p>
          </p:txBody>
        </p:sp>
      </p:grpSp>
      <p:grpSp>
        <p:nvGrpSpPr>
          <p:cNvPr id="5" name="组合 4">
            <a:extLst>
              <a:ext uri="{FF2B5EF4-FFF2-40B4-BE49-F238E27FC236}">
                <a16:creationId xmlns:a16="http://schemas.microsoft.com/office/drawing/2014/main" id="{04BDBB76-4496-3644-ACEB-9B2A294840E8}"/>
              </a:ext>
            </a:extLst>
          </p:cNvPr>
          <p:cNvGrpSpPr/>
          <p:nvPr/>
        </p:nvGrpSpPr>
        <p:grpSpPr>
          <a:xfrm>
            <a:off x="6526122" y="2129327"/>
            <a:ext cx="4535280" cy="360000"/>
            <a:chOff x="6133675" y="2074680"/>
            <a:chExt cx="4535280" cy="360000"/>
          </a:xfrm>
        </p:grpSpPr>
        <p:sp>
          <p:nvSpPr>
            <p:cNvPr id="848" name="Rounded Rectangle 4"/>
            <p:cNvSpPr/>
            <p:nvPr/>
          </p:nvSpPr>
          <p:spPr>
            <a:xfrm>
              <a:off x="6133675" y="2074680"/>
              <a:ext cx="4535280" cy="360000"/>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9" name="TextBox 36"/>
            <p:cNvSpPr/>
            <p:nvPr/>
          </p:nvSpPr>
          <p:spPr>
            <a:xfrm>
              <a:off x="6274615" y="2083052"/>
              <a:ext cx="4253400" cy="343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自动求导 （</a:t>
              </a:r>
              <a:r>
                <a:rPr lang="en-US" sz="1400" b="1" spc="-1" dirty="0">
                  <a:solidFill>
                    <a:srgbClr val="1A1A1A"/>
                  </a:solidFill>
                  <a:latin typeface="+mj-ea"/>
                  <a:ea typeface="+mj-ea"/>
                </a:rPr>
                <a:t>Auto Differentiation</a:t>
              </a:r>
              <a:r>
                <a:rPr lang="zh-CN" altLang="en-US" sz="1400" b="1" spc="-1" dirty="0">
                  <a:solidFill>
                    <a:srgbClr val="1A1A1A"/>
                  </a:solidFill>
                  <a:latin typeface="+mj-ea"/>
                  <a:ea typeface="+mj-ea"/>
                </a:rPr>
                <a:t>）</a:t>
              </a:r>
              <a:endParaRPr lang="en-US" sz="1400" spc="-1" dirty="0">
                <a:latin typeface="+mj-ea"/>
                <a:ea typeface="+mj-ea"/>
              </a:endParaRPr>
            </a:p>
          </p:txBody>
        </p:sp>
      </p:grpSp>
      <p:grpSp>
        <p:nvGrpSpPr>
          <p:cNvPr id="4" name="组合 3">
            <a:extLst>
              <a:ext uri="{FF2B5EF4-FFF2-40B4-BE49-F238E27FC236}">
                <a16:creationId xmlns:a16="http://schemas.microsoft.com/office/drawing/2014/main" id="{F778C154-017F-A141-9E06-BA226B15E46F}"/>
              </a:ext>
            </a:extLst>
          </p:cNvPr>
          <p:cNvGrpSpPr/>
          <p:nvPr/>
        </p:nvGrpSpPr>
        <p:grpSpPr>
          <a:xfrm>
            <a:off x="6526122" y="4660422"/>
            <a:ext cx="4535280" cy="662040"/>
            <a:chOff x="6131875" y="4585390"/>
            <a:chExt cx="4535280" cy="662040"/>
          </a:xfrm>
        </p:grpSpPr>
        <p:sp>
          <p:nvSpPr>
            <p:cNvPr id="852" name="Rounded Rectangle 32"/>
            <p:cNvSpPr/>
            <p:nvPr/>
          </p:nvSpPr>
          <p:spPr>
            <a:xfrm>
              <a:off x="6131875" y="4585390"/>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53" name="TextBox 54"/>
            <p:cNvSpPr/>
            <p:nvPr/>
          </p:nvSpPr>
          <p:spPr>
            <a:xfrm>
              <a:off x="6131875" y="4623403"/>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内核代码优化与编译</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GPU kernel, auto kernel generation</a:t>
              </a:r>
              <a:endParaRPr lang="en-US" sz="1200" spc="-1" dirty="0">
                <a:latin typeface="+mj-ea"/>
                <a:ea typeface="+mj-ea"/>
              </a:endParaRPr>
            </a:p>
          </p:txBody>
        </p:sp>
      </p:grpSp>
      <p:grpSp>
        <p:nvGrpSpPr>
          <p:cNvPr id="40" name="组合 39">
            <a:extLst>
              <a:ext uri="{FF2B5EF4-FFF2-40B4-BE49-F238E27FC236}">
                <a16:creationId xmlns:a16="http://schemas.microsoft.com/office/drawing/2014/main" id="{08E62A74-F311-1F45-8E4F-83D2F378AED5}"/>
              </a:ext>
            </a:extLst>
          </p:cNvPr>
          <p:cNvGrpSpPr/>
          <p:nvPr/>
        </p:nvGrpSpPr>
        <p:grpSpPr>
          <a:xfrm>
            <a:off x="789504" y="3438749"/>
            <a:ext cx="2205248" cy="660407"/>
            <a:chOff x="866271" y="2751698"/>
            <a:chExt cx="2205248" cy="660407"/>
          </a:xfrm>
        </p:grpSpPr>
        <p:sp>
          <p:nvSpPr>
            <p:cNvPr id="41" name="文本框 40">
              <a:extLst>
                <a:ext uri="{FF2B5EF4-FFF2-40B4-BE49-F238E27FC236}">
                  <a16:creationId xmlns:a16="http://schemas.microsoft.com/office/drawing/2014/main" id="{CCCF2F2E-DB2F-F04A-A08B-2F398B30785E}"/>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42" name="图片 41">
              <a:extLst>
                <a:ext uri="{FF2B5EF4-FFF2-40B4-BE49-F238E27FC236}">
                  <a16:creationId xmlns:a16="http://schemas.microsoft.com/office/drawing/2014/main" id="{C0130C00-9DFD-6649-BA9A-6FC6C1AA2D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grpSp>
        <p:nvGrpSpPr>
          <p:cNvPr id="43" name="组合 42">
            <a:extLst>
              <a:ext uri="{FF2B5EF4-FFF2-40B4-BE49-F238E27FC236}">
                <a16:creationId xmlns:a16="http://schemas.microsoft.com/office/drawing/2014/main" id="{58F4A7C8-70DF-C142-86B1-6D27103EBFB0}"/>
              </a:ext>
            </a:extLst>
          </p:cNvPr>
          <p:cNvGrpSpPr/>
          <p:nvPr/>
        </p:nvGrpSpPr>
        <p:grpSpPr>
          <a:xfrm>
            <a:off x="3808207" y="3556855"/>
            <a:ext cx="1786118" cy="570494"/>
            <a:chOff x="917672" y="3724815"/>
            <a:chExt cx="1786118" cy="570494"/>
          </a:xfrm>
        </p:grpSpPr>
        <p:sp>
          <p:nvSpPr>
            <p:cNvPr id="44" name="文本框 43">
              <a:extLst>
                <a:ext uri="{FF2B5EF4-FFF2-40B4-BE49-F238E27FC236}">
                  <a16:creationId xmlns:a16="http://schemas.microsoft.com/office/drawing/2014/main" id="{226BF37E-F019-3E40-AE1C-8DE49C67CED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45" name="图片 44">
              <a:extLst>
                <a:ext uri="{FF2B5EF4-FFF2-40B4-BE49-F238E27FC236}">
                  <a16:creationId xmlns:a16="http://schemas.microsoft.com/office/drawing/2014/main" id="{6B660655-3193-824D-8671-7B021EBCE1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05"/>
            <a:stretch/>
          </p:blipFill>
          <p:spPr>
            <a:xfrm>
              <a:off x="917672" y="3724815"/>
              <a:ext cx="464895" cy="570494"/>
            </a:xfrm>
            <a:prstGeom prst="rect">
              <a:avLst/>
            </a:prstGeom>
          </p:spPr>
        </p:pic>
      </p:grpSp>
      <p:grpSp>
        <p:nvGrpSpPr>
          <p:cNvPr id="46" name="组合 45">
            <a:extLst>
              <a:ext uri="{FF2B5EF4-FFF2-40B4-BE49-F238E27FC236}">
                <a16:creationId xmlns:a16="http://schemas.microsoft.com/office/drawing/2014/main" id="{3DBFDB44-E949-B349-BE5D-A2D4D4A52A0B}"/>
              </a:ext>
            </a:extLst>
          </p:cNvPr>
          <p:cNvGrpSpPr/>
          <p:nvPr/>
        </p:nvGrpSpPr>
        <p:grpSpPr>
          <a:xfrm>
            <a:off x="632136" y="4543205"/>
            <a:ext cx="2513917" cy="498488"/>
            <a:chOff x="3683956" y="2832657"/>
            <a:chExt cx="2513917" cy="498488"/>
          </a:xfrm>
        </p:grpSpPr>
        <p:sp>
          <p:nvSpPr>
            <p:cNvPr id="47" name="文本框 46">
              <a:extLst>
                <a:ext uri="{FF2B5EF4-FFF2-40B4-BE49-F238E27FC236}">
                  <a16:creationId xmlns:a16="http://schemas.microsoft.com/office/drawing/2014/main" id="{260FFEB3-1E20-2641-98F5-93DFBD75F95C}"/>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48" name="图片 47">
              <a:extLst>
                <a:ext uri="{FF2B5EF4-FFF2-40B4-BE49-F238E27FC236}">
                  <a16:creationId xmlns:a16="http://schemas.microsoft.com/office/drawing/2014/main" id="{C01A95D4-6F79-D74A-9E80-F6CA4021947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grpSp>
        <p:nvGrpSpPr>
          <p:cNvPr id="49" name="组合 48">
            <a:extLst>
              <a:ext uri="{FF2B5EF4-FFF2-40B4-BE49-F238E27FC236}">
                <a16:creationId xmlns:a16="http://schemas.microsoft.com/office/drawing/2014/main" id="{A861D2F9-F6C4-3A4B-86B8-468BC38C3DE7}"/>
              </a:ext>
            </a:extLst>
          </p:cNvPr>
          <p:cNvGrpSpPr/>
          <p:nvPr/>
        </p:nvGrpSpPr>
        <p:grpSpPr>
          <a:xfrm>
            <a:off x="3578101" y="4613066"/>
            <a:ext cx="1388981" cy="400110"/>
            <a:chOff x="7130114" y="2899520"/>
            <a:chExt cx="1388981" cy="400110"/>
          </a:xfrm>
        </p:grpSpPr>
        <p:sp>
          <p:nvSpPr>
            <p:cNvPr id="50" name="文本框 49">
              <a:extLst>
                <a:ext uri="{FF2B5EF4-FFF2-40B4-BE49-F238E27FC236}">
                  <a16:creationId xmlns:a16="http://schemas.microsoft.com/office/drawing/2014/main" id="{50202ABA-614E-7547-9C10-59352D2C8076}"/>
                </a:ext>
              </a:extLst>
            </p:cNvPr>
            <p:cNvSpPr txBox="1"/>
            <p:nvPr/>
          </p:nvSpPr>
          <p:spPr>
            <a:xfrm>
              <a:off x="7850194" y="2899520"/>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1" name="图片 50">
              <a:extLst>
                <a:ext uri="{FF2B5EF4-FFF2-40B4-BE49-F238E27FC236}">
                  <a16:creationId xmlns:a16="http://schemas.microsoft.com/office/drawing/2014/main" id="{EA7FD660-C23D-5640-983B-FFFC23F0D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0114" y="2899520"/>
              <a:ext cx="691367" cy="400110"/>
            </a:xfrm>
            <a:prstGeom prst="rect">
              <a:avLst/>
            </a:prstGeom>
          </p:spPr>
        </p:pic>
      </p:grpSp>
      <p:sp>
        <p:nvSpPr>
          <p:cNvPr id="53" name="Arrow: Down 24">
            <a:extLst>
              <a:ext uri="{FF2B5EF4-FFF2-40B4-BE49-F238E27FC236}">
                <a16:creationId xmlns:a16="http://schemas.microsoft.com/office/drawing/2014/main" id="{1F57265F-3910-8844-B1FA-DCBAA6B24264}"/>
              </a:ext>
            </a:extLst>
          </p:cNvPr>
          <p:cNvSpPr/>
          <p:nvPr/>
        </p:nvSpPr>
        <p:spPr>
          <a:xfrm>
            <a:off x="8597922" y="2532730"/>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66974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EC6D7F49-EC33-DB44-9BF9-8154591637B1}"/>
              </a:ext>
            </a:extLst>
          </p:cNvPr>
          <p:cNvSpPr txBox="1">
            <a:spLocks/>
          </p:cNvSpPr>
          <p:nvPr/>
        </p:nvSpPr>
        <p:spPr>
          <a:xfrm>
            <a:off x="590621" y="457200"/>
            <a:ext cx="7091936"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1">
                <a:solidFill>
                  <a:srgbClr val="1A1A1A"/>
                </a:solidFill>
                <a:latin typeface="+mj-ea"/>
              </a:rPr>
              <a:t>Advances in AI frameworks</a:t>
            </a:r>
            <a:endParaRPr lang="en-US" altLang="zh-CN" sz="3600" kern="0" spc="-1" dirty="0">
              <a:solidFill>
                <a:srgbClr val="1A1A1A"/>
              </a:solidFill>
              <a:latin typeface="+mj-ea"/>
            </a:endParaRPr>
          </a:p>
        </p:txBody>
      </p:sp>
      <p:pic>
        <p:nvPicPr>
          <p:cNvPr id="2" name="图片 1">
            <a:extLst>
              <a:ext uri="{FF2B5EF4-FFF2-40B4-BE49-F238E27FC236}">
                <a16:creationId xmlns:a16="http://schemas.microsoft.com/office/drawing/2014/main" id="{808175AA-575B-9B40-9E86-1E6C4D94CE3F}"/>
              </a:ext>
            </a:extLst>
          </p:cNvPr>
          <p:cNvPicPr>
            <a:picLocks noChangeAspect="1"/>
          </p:cNvPicPr>
          <p:nvPr/>
        </p:nvPicPr>
        <p:blipFill>
          <a:blip r:embed="rId2"/>
          <a:stretch>
            <a:fillRect/>
          </a:stretch>
        </p:blipFill>
        <p:spPr>
          <a:xfrm>
            <a:off x="409749" y="1268760"/>
            <a:ext cx="11228274" cy="4719538"/>
          </a:xfrm>
          <a:prstGeom prst="rect">
            <a:avLst/>
          </a:prstGeom>
        </p:spPr>
      </p:pic>
    </p:spTree>
    <p:extLst>
      <p:ext uri="{BB962C8B-B14F-4D97-AF65-F5344CB8AC3E}">
        <p14:creationId xmlns:p14="http://schemas.microsoft.com/office/powerpoint/2010/main" val="1478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PlaceHolder 1"/>
          <p:cNvSpPr>
            <a:spLocks noGrp="1"/>
          </p:cNvSpPr>
          <p:nvPr>
            <p:ph type="title"/>
          </p:nvPr>
        </p:nvSpPr>
        <p:spPr>
          <a:xfrm>
            <a:off x="590621" y="457200"/>
            <a:ext cx="7091936"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Advances in AI frameworks</a:t>
            </a:r>
          </a:p>
        </p:txBody>
      </p:sp>
      <p:sp>
        <p:nvSpPr>
          <p:cNvPr id="1979" name="Straight Connector 96"/>
          <p:cNvSpPr/>
          <p:nvPr/>
        </p:nvSpPr>
        <p:spPr>
          <a:xfrm flipH="1">
            <a:off x="1011028" y="4509613"/>
            <a:ext cx="10080000" cy="360"/>
          </a:xfrm>
          <a:prstGeom prst="line">
            <a:avLst/>
          </a:prstGeom>
          <a:ln w="19050">
            <a:solidFill>
              <a:srgbClr val="FFFFFF">
                <a:lumMod val="75000"/>
              </a:srgbClr>
            </a:solidFill>
            <a:prstDash val="dash"/>
            <a:round/>
          </a:ln>
        </p:spPr>
        <p:style>
          <a:lnRef idx="1">
            <a:schemeClr val="accent1"/>
          </a:lnRef>
          <a:fillRef idx="0">
            <a:schemeClr val="accent1"/>
          </a:fillRef>
          <a:effectRef idx="0">
            <a:schemeClr val="accent1"/>
          </a:effectRef>
          <a:fontRef idx="minor"/>
        </p:style>
        <p:txBody>
          <a:bodyPr/>
          <a:lstStyle/>
          <a:p>
            <a:endParaRPr lang="zh-CN" altLang="en-US" dirty="0"/>
          </a:p>
        </p:txBody>
      </p:sp>
      <p:sp>
        <p:nvSpPr>
          <p:cNvPr id="1925" name="Rectangle 102"/>
          <p:cNvSpPr/>
          <p:nvPr/>
        </p:nvSpPr>
        <p:spPr>
          <a:xfrm>
            <a:off x="3761522" y="4679550"/>
            <a:ext cx="1600688"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6" name="Rectangle 214"/>
          <p:cNvSpPr/>
          <p:nvPr/>
        </p:nvSpPr>
        <p:spPr>
          <a:xfrm>
            <a:off x="3761522" y="1707716"/>
            <a:ext cx="159101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8" name="TextBox 77"/>
          <p:cNvSpPr/>
          <p:nvPr/>
        </p:nvSpPr>
        <p:spPr>
          <a:xfrm>
            <a:off x="3647518" y="1268761"/>
            <a:ext cx="1782283"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Light"/>
              </a:rPr>
              <a:t>Gen 2  </a:t>
            </a:r>
            <a:r>
              <a:rPr lang="en-US" sz="1600" i="1" spc="-1" dirty="0">
                <a:solidFill>
                  <a:srgbClr val="1A1A1A"/>
                </a:solidFill>
                <a:latin typeface="Segoe UI Light"/>
              </a:rPr>
              <a:t>2010-present</a:t>
            </a:r>
            <a:endParaRPr lang="en-US" sz="1600" spc="-1" dirty="0">
              <a:latin typeface="Arial"/>
            </a:endParaRPr>
          </a:p>
        </p:txBody>
      </p:sp>
      <p:sp>
        <p:nvSpPr>
          <p:cNvPr id="1929" name="Rectangle 18"/>
          <p:cNvSpPr/>
          <p:nvPr/>
        </p:nvSpPr>
        <p:spPr>
          <a:xfrm>
            <a:off x="3886263" y="4843144"/>
            <a:ext cx="1331865"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spc="-1" dirty="0">
                <a:solidFill>
                  <a:srgbClr val="1A1A1A"/>
                </a:solidFill>
                <a:latin typeface="Segoe UI Light"/>
              </a:rPr>
              <a:t>Neural network</a:t>
            </a:r>
            <a:r>
              <a:rPr lang="zh-CN" altLang="en-US" sz="1400" spc="-1" dirty="0">
                <a:solidFill>
                  <a:srgbClr val="1A1A1A"/>
                </a:solidFill>
                <a:latin typeface="Segoe UI Light"/>
              </a:rPr>
              <a:t> </a:t>
            </a:r>
            <a:r>
              <a:rPr lang="en-US" altLang="zh-CN" sz="1400" spc="-1" dirty="0">
                <a:solidFill>
                  <a:srgbClr val="1A1A1A"/>
                </a:solidFill>
                <a:latin typeface="Segoe UI Light"/>
              </a:rPr>
              <a:t>libs</a:t>
            </a:r>
          </a:p>
          <a:p>
            <a:pPr marL="171360" indent="-171360" algn="ctr">
              <a:buClr>
                <a:srgbClr val="1A1A1A"/>
              </a:buClr>
              <a:buFont typeface="Arial"/>
              <a:buChar char="•"/>
              <a:tabLst>
                <a:tab pos="0" algn="l"/>
              </a:tabLst>
            </a:pPr>
            <a:r>
              <a:rPr lang="en-US" altLang="zh-CN" sz="1400" spc="-1" dirty="0">
                <a:solidFill>
                  <a:srgbClr val="1A1A1A"/>
                </a:solidFill>
                <a:latin typeface="Segoe UI Light"/>
              </a:rPr>
              <a:t>CPU</a:t>
            </a:r>
            <a:endParaRPr lang="en-US" altLang="zh-CN" sz="1400" spc="-1" dirty="0">
              <a:latin typeface="Arial"/>
            </a:endParaRPr>
          </a:p>
          <a:p>
            <a:pPr marL="171360" indent="-171360" algn="ctr">
              <a:buClr>
                <a:srgbClr val="1A1A1A"/>
              </a:buClr>
              <a:buFont typeface="Arial"/>
              <a:buChar char="•"/>
              <a:tabLst>
                <a:tab pos="0" algn="l"/>
              </a:tabLst>
            </a:pPr>
            <a:r>
              <a:rPr lang="en-US" altLang="zh-CN" sz="1400" spc="-1" dirty="0">
                <a:solidFill>
                  <a:srgbClr val="1A1A1A"/>
                </a:solidFill>
                <a:latin typeface="Segoe UI Light"/>
              </a:rPr>
              <a:t>GPU</a:t>
            </a:r>
          </a:p>
          <a:p>
            <a:pPr marL="171360" indent="-171360" algn="ctr">
              <a:buClr>
                <a:srgbClr val="1A1A1A"/>
              </a:buClr>
              <a:buFont typeface="Arial"/>
              <a:buChar char="•"/>
              <a:tabLst>
                <a:tab pos="0" algn="l"/>
              </a:tabLst>
            </a:pPr>
            <a:r>
              <a:rPr lang="en-US" sz="1400" spc="-1" dirty="0">
                <a:solidFill>
                  <a:srgbClr val="1A1A1A"/>
                </a:solidFill>
                <a:latin typeface="Segoe UI Light"/>
              </a:rPr>
              <a:t>NPU</a:t>
            </a:r>
          </a:p>
        </p:txBody>
      </p:sp>
      <p:sp>
        <p:nvSpPr>
          <p:cNvPr id="1930" name="Arrow: Down 121"/>
          <p:cNvSpPr/>
          <p:nvPr/>
        </p:nvSpPr>
        <p:spPr>
          <a:xfrm rot="16200000">
            <a:off x="3347791" y="2791879"/>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1" name="TextBox 128"/>
          <p:cNvSpPr/>
          <p:nvPr/>
        </p:nvSpPr>
        <p:spPr>
          <a:xfrm>
            <a:off x="1672359" y="1268760"/>
            <a:ext cx="1260602" cy="2862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400" b="1" spc="-1" dirty="0">
                <a:solidFill>
                  <a:srgbClr val="1A1A1A"/>
                </a:solidFill>
                <a:latin typeface="Segoe UI Light"/>
              </a:rPr>
              <a:t>Gen 1  </a:t>
            </a:r>
            <a:r>
              <a:rPr lang="en-US" sz="1400" i="1" spc="-1" dirty="0">
                <a:solidFill>
                  <a:srgbClr val="1A1A1A"/>
                </a:solidFill>
                <a:latin typeface="Segoe UI Light"/>
              </a:rPr>
              <a:t>pre-2010</a:t>
            </a:r>
            <a:endParaRPr lang="en-US" sz="1400" spc="-1" dirty="0">
              <a:latin typeface="Arial"/>
            </a:endParaRPr>
          </a:p>
        </p:txBody>
      </p:sp>
      <p:sp>
        <p:nvSpPr>
          <p:cNvPr id="1932" name="Arrow: Down 139"/>
          <p:cNvSpPr/>
          <p:nvPr/>
        </p:nvSpPr>
        <p:spPr>
          <a:xfrm rot="16200000">
            <a:off x="3345287" y="5173984"/>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3" name="Rectangle 178"/>
          <p:cNvSpPr/>
          <p:nvPr/>
        </p:nvSpPr>
        <p:spPr>
          <a:xfrm>
            <a:off x="3751852" y="1786479"/>
            <a:ext cx="1600688" cy="1175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spc="-1" dirty="0">
                <a:solidFill>
                  <a:srgbClr val="1A1A1A"/>
                </a:solidFill>
                <a:latin typeface="Segoe UI"/>
              </a:rPr>
              <a:t>Deep learning frameworks </a:t>
            </a:r>
            <a:r>
              <a:rPr lang="en-US" sz="1400" spc="-1" dirty="0">
                <a:solidFill>
                  <a:srgbClr val="1A1A1A"/>
                </a:solidFill>
                <a:latin typeface="Segoe UI Light"/>
              </a:rPr>
              <a:t>provide easier ways to leverage various libraries</a:t>
            </a:r>
            <a:endParaRPr lang="en-US" sz="1400" spc="-1" dirty="0">
              <a:latin typeface="Arial"/>
            </a:endParaRPr>
          </a:p>
        </p:txBody>
      </p:sp>
      <p:grpSp>
        <p:nvGrpSpPr>
          <p:cNvPr id="1934" name="Group 180"/>
          <p:cNvGrpSpPr/>
          <p:nvPr/>
        </p:nvGrpSpPr>
        <p:grpSpPr>
          <a:xfrm>
            <a:off x="4721983" y="3125802"/>
            <a:ext cx="408391" cy="326895"/>
            <a:chOff x="4507200" y="3458880"/>
            <a:chExt cx="456120" cy="367560"/>
          </a:xfrm>
        </p:grpSpPr>
        <p:sp>
          <p:nvSpPr>
            <p:cNvPr id="1935" name="Freeform 13"/>
            <p:cNvSpPr/>
            <p:nvPr/>
          </p:nvSpPr>
          <p:spPr>
            <a:xfrm>
              <a:off x="4507200" y="3458880"/>
              <a:ext cx="392400" cy="333360"/>
            </a:xfrm>
            <a:custGeom>
              <a:avLst/>
              <a:gdLst/>
              <a:ahLst/>
              <a:cxnLst/>
              <a:rect l="l" t="t"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sp>
        <p:sp>
          <p:nvSpPr>
            <p:cNvPr id="1936" name="Rectangle 14"/>
            <p:cNvSpPr/>
            <p:nvPr/>
          </p:nvSpPr>
          <p:spPr>
            <a:xfrm>
              <a:off x="4834080" y="3597480"/>
              <a:ext cx="25920" cy="1630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7" name="Rectangle 15"/>
            <p:cNvSpPr/>
            <p:nvPr/>
          </p:nvSpPr>
          <p:spPr>
            <a:xfrm>
              <a:off x="4797720" y="3636000"/>
              <a:ext cx="25920" cy="12456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8" name="Rectangle 16"/>
            <p:cNvSpPr/>
            <p:nvPr/>
          </p:nvSpPr>
          <p:spPr>
            <a:xfrm>
              <a:off x="4761360" y="3681360"/>
              <a:ext cx="25920" cy="7920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9" name="Rectangle 17"/>
            <p:cNvSpPr/>
            <p:nvPr/>
          </p:nvSpPr>
          <p:spPr>
            <a:xfrm>
              <a:off x="4725000" y="3668040"/>
              <a:ext cx="25920" cy="928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0" name="Rectangle 18"/>
            <p:cNvSpPr/>
            <p:nvPr/>
          </p:nvSpPr>
          <p:spPr>
            <a:xfrm>
              <a:off x="4689000" y="3698640"/>
              <a:ext cx="25920" cy="6192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1" name="Rectangle 19"/>
            <p:cNvSpPr/>
            <p:nvPr/>
          </p:nvSpPr>
          <p:spPr>
            <a:xfrm>
              <a:off x="4834080" y="3616920"/>
              <a:ext cx="25920" cy="1436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2" name="Rectangle 20"/>
            <p:cNvSpPr/>
            <p:nvPr/>
          </p:nvSpPr>
          <p:spPr>
            <a:xfrm>
              <a:off x="4797720" y="3656520"/>
              <a:ext cx="25920" cy="104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3" name="Rectangle 21"/>
            <p:cNvSpPr/>
            <p:nvPr/>
          </p:nvSpPr>
          <p:spPr>
            <a:xfrm>
              <a:off x="4761360" y="3698640"/>
              <a:ext cx="25920" cy="6192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4" name="Rectangle 22"/>
            <p:cNvSpPr/>
            <p:nvPr/>
          </p:nvSpPr>
          <p:spPr>
            <a:xfrm>
              <a:off x="4725000" y="3724560"/>
              <a:ext cx="25920" cy="360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5" name="Rectangle 23"/>
            <p:cNvSpPr/>
            <p:nvPr/>
          </p:nvSpPr>
          <p:spPr>
            <a:xfrm>
              <a:off x="4689000" y="3739320"/>
              <a:ext cx="25920" cy="212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6" name="Freeform 24"/>
            <p:cNvSpPr/>
            <p:nvPr/>
          </p:nvSpPr>
          <p:spPr>
            <a:xfrm>
              <a:off x="4679280" y="3539160"/>
              <a:ext cx="172080" cy="126720"/>
            </a:xfrm>
            <a:custGeom>
              <a:avLst/>
              <a:gdLst/>
              <a:ahLst/>
              <a:cxnLst/>
              <a:rect l="l" t="t"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47" name="Rectangle 26"/>
            <p:cNvSpPr/>
            <p:nvPr/>
          </p:nvSpPr>
          <p:spPr>
            <a:xfrm>
              <a:off x="4537800" y="371772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8" name="Rectangle 27"/>
            <p:cNvSpPr/>
            <p:nvPr/>
          </p:nvSpPr>
          <p:spPr>
            <a:xfrm>
              <a:off x="4537800" y="374616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9" name="Freeform 28"/>
            <p:cNvSpPr/>
            <p:nvPr/>
          </p:nvSpPr>
          <p:spPr>
            <a:xfrm>
              <a:off x="4539960" y="3549960"/>
              <a:ext cx="118800" cy="119880"/>
            </a:xfrm>
            <a:custGeom>
              <a:avLst/>
              <a:gdLst/>
              <a:ahLst/>
              <a:cxnLst/>
              <a:rect l="l" t="t"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0" name="Oval 29"/>
            <p:cNvSpPr/>
            <p:nvPr/>
          </p:nvSpPr>
          <p:spPr>
            <a:xfrm>
              <a:off x="4822920" y="3686040"/>
              <a:ext cx="140400" cy="140400"/>
            </a:xfrm>
            <a:prstGeom prst="ellipse">
              <a:avLst/>
            </a:prstGeom>
            <a:solidFill>
              <a:schemeClr val="accent1"/>
            </a:solidFill>
            <a:ln w="0">
              <a:noFill/>
            </a:ln>
          </p:spPr>
          <p:style>
            <a:lnRef idx="0">
              <a:scrgbClr r="0" g="0" b="0"/>
            </a:lnRef>
            <a:fillRef idx="0">
              <a:scrgbClr r="0" g="0" b="0"/>
            </a:fillRef>
            <a:effectRef idx="0">
              <a:scrgbClr r="0" g="0" b="0"/>
            </a:effectRef>
            <a:fontRef idx="minor"/>
          </p:style>
        </p:sp>
        <p:sp>
          <p:nvSpPr>
            <p:cNvPr id="1951" name="Freeform 30"/>
            <p:cNvSpPr/>
            <p:nvPr/>
          </p:nvSpPr>
          <p:spPr>
            <a:xfrm>
              <a:off x="4855680" y="3726720"/>
              <a:ext cx="75600" cy="58680"/>
            </a:xfrm>
            <a:custGeom>
              <a:avLst/>
              <a:gdLst/>
              <a:ahLst/>
              <a:cxnLst/>
              <a:rect l="l" t="t" r="r" b="b"/>
              <a:pathLst>
                <a:path w="67" h="52">
                  <a:moveTo>
                    <a:pt x="22" y="52"/>
                  </a:moveTo>
                  <a:lnTo>
                    <a:pt x="0" y="29"/>
                  </a:lnTo>
                  <a:lnTo>
                    <a:pt x="6" y="23"/>
                  </a:lnTo>
                  <a:lnTo>
                    <a:pt x="22" y="39"/>
                  </a:lnTo>
                  <a:lnTo>
                    <a:pt x="61" y="0"/>
                  </a:lnTo>
                  <a:lnTo>
                    <a:pt x="67" y="6"/>
                  </a:lnTo>
                  <a:lnTo>
                    <a:pt x="22" y="5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2" name="Freeform 31"/>
            <p:cNvSpPr/>
            <p:nvPr/>
          </p:nvSpPr>
          <p:spPr>
            <a:xfrm>
              <a:off x="4507200" y="3458880"/>
              <a:ext cx="392400" cy="51840"/>
            </a:xfrm>
            <a:custGeom>
              <a:avLst/>
              <a:gdLst/>
              <a:ahLst/>
              <a:cxnLst/>
              <a:rect l="l" t="t"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grpSp>
      <p:grpSp>
        <p:nvGrpSpPr>
          <p:cNvPr id="1953" name="Group 21"/>
          <p:cNvGrpSpPr/>
          <p:nvPr/>
        </p:nvGrpSpPr>
        <p:grpSpPr>
          <a:xfrm>
            <a:off x="4080870" y="3114916"/>
            <a:ext cx="356496" cy="330097"/>
            <a:chOff x="3791160" y="3446640"/>
            <a:chExt cx="398160" cy="371160"/>
          </a:xfrm>
        </p:grpSpPr>
        <p:sp>
          <p:nvSpPr>
            <p:cNvPr id="1954" name="Rectangle 22"/>
            <p:cNvSpPr/>
            <p:nvPr/>
          </p:nvSpPr>
          <p:spPr>
            <a:xfrm>
              <a:off x="3814920" y="3467160"/>
              <a:ext cx="347400" cy="247320"/>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sp>
        <p:sp>
          <p:nvSpPr>
            <p:cNvPr id="1955" name="Freeform 23"/>
            <p:cNvSpPr/>
            <p:nvPr/>
          </p:nvSpPr>
          <p:spPr>
            <a:xfrm>
              <a:off x="3857760" y="3740400"/>
              <a:ext cx="263160" cy="77400"/>
            </a:xfrm>
            <a:custGeom>
              <a:avLst/>
              <a:gdLst/>
              <a:ahLst/>
              <a:cxnLst/>
              <a:rect l="l" t="t"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w="0">
              <a:noFill/>
            </a:ln>
          </p:spPr>
          <p:style>
            <a:lnRef idx="0">
              <a:scrgbClr r="0" g="0" b="0"/>
            </a:lnRef>
            <a:fillRef idx="0">
              <a:scrgbClr r="0" g="0" b="0"/>
            </a:fillRef>
            <a:effectRef idx="0">
              <a:scrgbClr r="0" g="0" b="0"/>
            </a:effectRef>
            <a:fontRef idx="minor"/>
          </p:style>
        </p:sp>
        <p:sp>
          <p:nvSpPr>
            <p:cNvPr id="1956" name="Freeform 24"/>
            <p:cNvSpPr/>
            <p:nvPr/>
          </p:nvSpPr>
          <p:spPr>
            <a:xfrm>
              <a:off x="3797640" y="3446640"/>
              <a:ext cx="366480" cy="2880"/>
            </a:xfrm>
            <a:custGeom>
              <a:avLst/>
              <a:gdLst/>
              <a:ahLst/>
              <a:cxnLst/>
              <a:rect l="l" t="t"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w="0">
              <a:noFill/>
            </a:ln>
          </p:spPr>
          <p:style>
            <a:lnRef idx="0">
              <a:scrgbClr r="0" g="0" b="0"/>
            </a:lnRef>
            <a:fillRef idx="0">
              <a:scrgbClr r="0" g="0" b="0"/>
            </a:fillRef>
            <a:effectRef idx="0">
              <a:scrgbClr r="0" g="0" b="0"/>
            </a:effectRef>
            <a:fontRef idx="minor"/>
          </p:style>
        </p:sp>
        <p:sp>
          <p:nvSpPr>
            <p:cNvPr id="1957" name="Freeform 25"/>
            <p:cNvSpPr/>
            <p:nvPr/>
          </p:nvSpPr>
          <p:spPr>
            <a:xfrm>
              <a:off x="3821400" y="3446640"/>
              <a:ext cx="367920" cy="293400"/>
            </a:xfrm>
            <a:custGeom>
              <a:avLst/>
              <a:gdLst/>
              <a:ahLst/>
              <a:cxnLst/>
              <a:rect l="l" t="t"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w="0">
              <a:noFill/>
            </a:ln>
          </p:spPr>
          <p:style>
            <a:lnRef idx="0">
              <a:scrgbClr r="0" g="0" b="0"/>
            </a:lnRef>
            <a:fillRef idx="0">
              <a:scrgbClr r="0" g="0" b="0"/>
            </a:fillRef>
            <a:effectRef idx="0">
              <a:scrgbClr r="0" g="0" b="0"/>
            </a:effectRef>
            <a:fontRef idx="minor"/>
          </p:style>
        </p:sp>
        <p:sp>
          <p:nvSpPr>
            <p:cNvPr id="1958" name="Freeform 26"/>
            <p:cNvSpPr/>
            <p:nvPr/>
          </p:nvSpPr>
          <p:spPr>
            <a:xfrm>
              <a:off x="3791160" y="3449880"/>
              <a:ext cx="29880" cy="290160"/>
            </a:xfrm>
            <a:custGeom>
              <a:avLst/>
              <a:gdLst/>
              <a:ahLst/>
              <a:cxnLst/>
              <a:rect l="l" t="t"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9" name="Freeform 27"/>
            <p:cNvSpPr/>
            <p:nvPr/>
          </p:nvSpPr>
          <p:spPr>
            <a:xfrm>
              <a:off x="3791160" y="3446640"/>
              <a:ext cx="372600" cy="293400"/>
            </a:xfrm>
            <a:custGeom>
              <a:avLst/>
              <a:gdLst/>
              <a:ahLst/>
              <a:cxnLst/>
              <a:rect l="l" t="t"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sp>
          <p:nvSpPr>
            <p:cNvPr id="1960" name="Rectangle 28"/>
            <p:cNvSpPr/>
            <p:nvPr/>
          </p:nvSpPr>
          <p:spPr>
            <a:xfrm>
              <a:off x="3857760" y="3791160"/>
              <a:ext cx="263160" cy="26640"/>
            </a:xfrm>
            <a:prstGeom prst="rect">
              <a:avLst/>
            </a:prstGeom>
            <a:solidFill>
              <a:srgbClr val="9FA0A1"/>
            </a:solidFill>
            <a:ln w="0">
              <a:noFill/>
            </a:ln>
          </p:spPr>
          <p:style>
            <a:lnRef idx="0">
              <a:scrgbClr r="0" g="0" b="0"/>
            </a:lnRef>
            <a:fillRef idx="0">
              <a:scrgbClr r="0" g="0" b="0"/>
            </a:fillRef>
            <a:effectRef idx="0">
              <a:scrgbClr r="0" g="0" b="0"/>
            </a:effectRef>
            <a:fontRef idx="minor"/>
          </p:style>
        </p:sp>
        <p:sp>
          <p:nvSpPr>
            <p:cNvPr id="1961" name="Oval 29"/>
            <p:cNvSpPr/>
            <p:nvPr/>
          </p:nvSpPr>
          <p:spPr>
            <a:xfrm>
              <a:off x="3983400" y="3457800"/>
              <a:ext cx="12240" cy="10800"/>
            </a:xfrm>
            <a:prstGeom prst="ellipse">
              <a:avLst/>
            </a:prstGeom>
            <a:solidFill>
              <a:srgbClr val="B7D332"/>
            </a:solidFill>
            <a:ln w="0">
              <a:noFill/>
            </a:ln>
          </p:spPr>
          <p:style>
            <a:lnRef idx="0">
              <a:scrgbClr r="0" g="0" b="0"/>
            </a:lnRef>
            <a:fillRef idx="0">
              <a:scrgbClr r="0" g="0" b="0"/>
            </a:fillRef>
            <a:effectRef idx="0">
              <a:scrgbClr r="0" g="0" b="0"/>
            </a:effectRef>
            <a:fontRef idx="minor"/>
          </p:style>
        </p:sp>
        <p:sp>
          <p:nvSpPr>
            <p:cNvPr id="1962" name="Rectangle 30"/>
            <p:cNvSpPr/>
            <p:nvPr/>
          </p:nvSpPr>
          <p:spPr>
            <a:xfrm>
              <a:off x="4011840" y="3537000"/>
              <a:ext cx="117000" cy="756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3" name="Rectangle 31"/>
            <p:cNvSpPr/>
            <p:nvPr/>
          </p:nvSpPr>
          <p:spPr>
            <a:xfrm>
              <a:off x="4011840" y="358308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4" name="Rectangle 32"/>
            <p:cNvSpPr/>
            <p:nvPr/>
          </p:nvSpPr>
          <p:spPr>
            <a:xfrm>
              <a:off x="4011840" y="362772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5" name="Freeform 33"/>
            <p:cNvSpPr/>
            <p:nvPr/>
          </p:nvSpPr>
          <p:spPr>
            <a:xfrm>
              <a:off x="3849840" y="3584520"/>
              <a:ext cx="105840" cy="68040"/>
            </a:xfrm>
            <a:custGeom>
              <a:avLst/>
              <a:gdLst/>
              <a:ahLst/>
              <a:cxnLst/>
              <a:rect l="l" t="t"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w="0">
              <a:noFill/>
            </a:ln>
          </p:spPr>
          <p:style>
            <a:lnRef idx="0">
              <a:scrgbClr r="0" g="0" b="0"/>
            </a:lnRef>
            <a:fillRef idx="0">
              <a:scrgbClr r="0" g="0" b="0"/>
            </a:fillRef>
            <a:effectRef idx="0">
              <a:scrgbClr r="0" g="0" b="0"/>
            </a:effectRef>
            <a:fontRef idx="minor"/>
          </p:style>
        </p:sp>
        <p:sp>
          <p:nvSpPr>
            <p:cNvPr id="1966" name="Freeform 34"/>
            <p:cNvSpPr/>
            <p:nvPr/>
          </p:nvSpPr>
          <p:spPr>
            <a:xfrm>
              <a:off x="3849840" y="3517920"/>
              <a:ext cx="105840" cy="66240"/>
            </a:xfrm>
            <a:custGeom>
              <a:avLst/>
              <a:gdLst/>
              <a:ahLst/>
              <a:cxnLst/>
              <a:rect l="l" t="t"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967" name="Freeform 35"/>
            <p:cNvSpPr/>
            <p:nvPr/>
          </p:nvSpPr>
          <p:spPr>
            <a:xfrm>
              <a:off x="3913560" y="3533760"/>
              <a:ext cx="64800" cy="104400"/>
            </a:xfrm>
            <a:custGeom>
              <a:avLst/>
              <a:gdLst/>
              <a:ahLst/>
              <a:cxnLst/>
              <a:rect l="l" t="t"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w="0">
              <a:noFill/>
            </a:ln>
          </p:spPr>
          <p:style>
            <a:lnRef idx="0">
              <a:scrgbClr r="0" g="0" b="0"/>
            </a:lnRef>
            <a:fillRef idx="0">
              <a:scrgbClr r="0" g="0" b="0"/>
            </a:fillRef>
            <a:effectRef idx="0">
              <a:scrgbClr r="0" g="0" b="0"/>
            </a:effectRef>
            <a:fontRef idx="minor"/>
          </p:style>
        </p:sp>
      </p:grpSp>
      <p:sp>
        <p:nvSpPr>
          <p:cNvPr id="1968" name="Rectangle 72"/>
          <p:cNvSpPr/>
          <p:nvPr/>
        </p:nvSpPr>
        <p:spPr>
          <a:xfrm rot="16200000">
            <a:off x="344183" y="2817731"/>
            <a:ext cx="1394206"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dirty="0">
                <a:solidFill>
                  <a:srgbClr val="1A1A1A"/>
                </a:solidFill>
                <a:latin typeface="Segoe UI Light"/>
              </a:rPr>
              <a:t>Frameworks</a:t>
            </a:r>
            <a:endParaRPr lang="en-US" sz="2000" spc="-1" dirty="0">
              <a:latin typeface="Arial"/>
            </a:endParaRPr>
          </a:p>
        </p:txBody>
      </p:sp>
      <p:sp>
        <p:nvSpPr>
          <p:cNvPr id="1969" name="Rectangle 73"/>
          <p:cNvSpPr/>
          <p:nvPr/>
        </p:nvSpPr>
        <p:spPr>
          <a:xfrm rot="16200000">
            <a:off x="465658" y="5246493"/>
            <a:ext cx="1150934"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a:solidFill>
                  <a:srgbClr val="1A1A1A"/>
                </a:solidFill>
                <a:latin typeface="Segoe UI Light"/>
              </a:rPr>
              <a:t>Hardware</a:t>
            </a:r>
            <a:endParaRPr lang="en-US" sz="2000" spc="-1">
              <a:latin typeface="Arial"/>
            </a:endParaRPr>
          </a:p>
        </p:txBody>
      </p:sp>
      <p:sp>
        <p:nvSpPr>
          <p:cNvPr id="1970" name="Rectangle 80"/>
          <p:cNvSpPr/>
          <p:nvPr/>
        </p:nvSpPr>
        <p:spPr>
          <a:xfrm>
            <a:off x="1515531" y="1707716"/>
            <a:ext cx="160068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1" name="Rectangle 81"/>
          <p:cNvSpPr/>
          <p:nvPr/>
        </p:nvSpPr>
        <p:spPr>
          <a:xfrm>
            <a:off x="1545830" y="1764387"/>
            <a:ext cx="1612291" cy="737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tabLst>
                <a:tab pos="0" algn="l"/>
              </a:tabLst>
            </a:pPr>
            <a:r>
              <a:rPr lang="en-US" sz="1400" b="1" spc="-1" dirty="0">
                <a:solidFill>
                  <a:srgbClr val="1A1A1A"/>
                </a:solidFill>
                <a:latin typeface="Segoe UI"/>
              </a:rPr>
              <a:t>Custom</a:t>
            </a:r>
            <a:r>
              <a:rPr lang="en-US" sz="1400" spc="-1" dirty="0">
                <a:solidFill>
                  <a:srgbClr val="1A1A1A"/>
                </a:solidFill>
                <a:latin typeface="Segoe UI"/>
              </a:rPr>
              <a:t> purpose machine learning </a:t>
            </a:r>
            <a:r>
              <a:rPr lang="en-US" sz="1400" b="1" spc="-1" dirty="0">
                <a:solidFill>
                  <a:srgbClr val="1A1A1A"/>
                </a:solidFill>
                <a:latin typeface="Segoe UI"/>
              </a:rPr>
              <a:t>algorithms</a:t>
            </a:r>
            <a:r>
              <a:rPr lang="en-US" sz="1400" spc="-1" dirty="0">
                <a:solidFill>
                  <a:srgbClr val="1A1A1A"/>
                </a:solidFill>
                <a:latin typeface="Segoe UI"/>
              </a:rPr>
              <a:t> </a:t>
            </a:r>
            <a:endParaRPr lang="en-US" sz="1400" spc="-1" dirty="0">
              <a:latin typeface="Arial"/>
            </a:endParaRPr>
          </a:p>
        </p:txBody>
      </p:sp>
      <p:grpSp>
        <p:nvGrpSpPr>
          <p:cNvPr id="1973" name="Group 99"/>
          <p:cNvGrpSpPr/>
          <p:nvPr/>
        </p:nvGrpSpPr>
        <p:grpSpPr>
          <a:xfrm>
            <a:off x="1507151" y="4679550"/>
            <a:ext cx="1600688" cy="1445256"/>
            <a:chOff x="1008720" y="4998240"/>
            <a:chExt cx="1787760" cy="1625040"/>
          </a:xfrm>
        </p:grpSpPr>
        <p:sp>
          <p:nvSpPr>
            <p:cNvPr id="1974" name="Rectangle 100"/>
            <p:cNvSpPr/>
            <p:nvPr/>
          </p:nvSpPr>
          <p:spPr>
            <a:xfrm>
              <a:off x="1008720" y="4998240"/>
              <a:ext cx="1787760" cy="1625040"/>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5" name="Rectangle 101"/>
            <p:cNvSpPr/>
            <p:nvPr/>
          </p:nvSpPr>
          <p:spPr>
            <a:xfrm>
              <a:off x="1261653" y="5272200"/>
              <a:ext cx="1274908" cy="107115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tabLst>
                  <a:tab pos="0" algn="l"/>
                </a:tabLst>
              </a:pPr>
              <a:r>
                <a:rPr lang="en-US" sz="1400" spc="-1" dirty="0">
                  <a:solidFill>
                    <a:srgbClr val="1A1A1A"/>
                  </a:solidFill>
                  <a:latin typeface="Segoe UI Semibold"/>
                </a:rPr>
                <a:t>Algebra &amp; linear libs</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CPU</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GPU</a:t>
              </a:r>
              <a:endParaRPr lang="en-US" sz="1400" spc="-1" dirty="0">
                <a:latin typeface="Arial"/>
              </a:endParaRPr>
            </a:p>
          </p:txBody>
        </p:sp>
      </p:grpSp>
      <p:sp>
        <p:nvSpPr>
          <p:cNvPr id="1977" name="Arrow: Down 103"/>
          <p:cNvSpPr/>
          <p:nvPr/>
        </p:nvSpPr>
        <p:spPr>
          <a:xfrm rot="16200000">
            <a:off x="5623041" y="2804027"/>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78" name="Arrow: Down 104"/>
          <p:cNvSpPr/>
          <p:nvPr/>
        </p:nvSpPr>
        <p:spPr>
          <a:xfrm rot="16200000">
            <a:off x="5633359" y="5173983"/>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82" name="Rectangle 105"/>
          <p:cNvSpPr/>
          <p:nvPr/>
        </p:nvSpPr>
        <p:spPr>
          <a:xfrm>
            <a:off x="6051028" y="1707716"/>
            <a:ext cx="5067017"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83" name="TextBox 78"/>
          <p:cNvSpPr/>
          <p:nvPr/>
        </p:nvSpPr>
        <p:spPr>
          <a:xfrm>
            <a:off x="7864702" y="1268760"/>
            <a:ext cx="1359732"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a:rPr>
              <a:t>Gen 3  </a:t>
            </a:r>
            <a:r>
              <a:rPr lang="en-US" sz="1600" i="1" spc="-1" dirty="0">
                <a:solidFill>
                  <a:srgbClr val="1A1A1A"/>
                </a:solidFill>
                <a:latin typeface="Segoe UI"/>
              </a:rPr>
              <a:t>present-</a:t>
            </a:r>
            <a:endParaRPr lang="en-US" sz="1600" spc="-1" dirty="0">
              <a:latin typeface="Arial"/>
            </a:endParaRPr>
          </a:p>
        </p:txBody>
      </p:sp>
      <p:sp>
        <p:nvSpPr>
          <p:cNvPr id="1984" name="Rectangle 218"/>
          <p:cNvSpPr/>
          <p:nvPr/>
        </p:nvSpPr>
        <p:spPr>
          <a:xfrm>
            <a:off x="6137090" y="2308358"/>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pPr>
            <a:r>
              <a:rPr lang="en-US" sz="1400" spc="-1" dirty="0">
                <a:solidFill>
                  <a:srgbClr val="1A1A1A"/>
                </a:solidFill>
                <a:latin typeface="Segoe UI"/>
              </a:rPr>
              <a:t>A Full-Featured Programming Language for ML:</a:t>
            </a:r>
          </a:p>
          <a:p>
            <a:pPr marL="285750" indent="-285750">
              <a:lnSpc>
                <a:spcPct val="100000"/>
              </a:lnSpc>
              <a:buFont typeface="Arial" panose="020B0604020202020204" pitchFamily="34" charset="0"/>
              <a:buChar char="•"/>
            </a:pPr>
            <a:r>
              <a:rPr lang="en-US" sz="1400" spc="-1" dirty="0">
                <a:solidFill>
                  <a:srgbClr val="1A1A1A"/>
                </a:solidFill>
                <a:latin typeface="Segoe UI"/>
              </a:rPr>
              <a:t>Expressive and flexible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a:t>
            </a:r>
          </a:p>
          <a:p>
            <a:pPr marL="285750" indent="-285750">
              <a:lnSpc>
                <a:spcPct val="100000"/>
              </a:lnSpc>
              <a:buFont typeface="Arial" panose="020B0604020202020204" pitchFamily="34" charset="0"/>
              <a:buChar char="•"/>
            </a:pPr>
            <a:r>
              <a:rPr lang="en-US" sz="1400" spc="-1" dirty="0">
                <a:solidFill>
                  <a:srgbClr val="1A1A1A"/>
                </a:solidFill>
                <a:latin typeface="Segoe UI"/>
              </a:rPr>
              <a:t>recursion</a:t>
            </a:r>
            <a:endParaRPr lang="en-US" sz="1400" spc="-1" dirty="0">
              <a:latin typeface="Arial"/>
            </a:endParaRPr>
          </a:p>
        </p:txBody>
      </p:sp>
      <p:sp>
        <p:nvSpPr>
          <p:cNvPr id="1985" name="Rectangle 219"/>
          <p:cNvSpPr/>
          <p:nvPr/>
        </p:nvSpPr>
        <p:spPr>
          <a:xfrm>
            <a:off x="6137090" y="3299610"/>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buNone/>
            </a:pPr>
            <a:r>
              <a:rPr lang="en-US" sz="1400" spc="-1" dirty="0">
                <a:solidFill>
                  <a:srgbClr val="1A1A1A"/>
                </a:solidFill>
                <a:latin typeface="Segoe UI"/>
              </a:rPr>
              <a:t>Powerful Compiler Infrastructure: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Code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sparsity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hardware targeting</a:t>
            </a:r>
            <a:endParaRPr lang="en-US" sz="1400" spc="-1" dirty="0">
              <a:latin typeface="Arial"/>
            </a:endParaRPr>
          </a:p>
        </p:txBody>
      </p:sp>
      <p:sp>
        <p:nvSpPr>
          <p:cNvPr id="1986" name="Rectangle 75"/>
          <p:cNvSpPr/>
          <p:nvPr/>
        </p:nvSpPr>
        <p:spPr>
          <a:xfrm>
            <a:off x="6455874" y="1786478"/>
            <a:ext cx="43256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pc="-1" dirty="0">
                <a:solidFill>
                  <a:srgbClr val="1A1A1A"/>
                </a:solidFill>
                <a:latin typeface="Segoe UI"/>
              </a:rPr>
              <a:t>Machine Learning Language and Compiler</a:t>
            </a:r>
            <a:endParaRPr lang="en-US" sz="1600" spc="-1" dirty="0">
              <a:latin typeface="Arial"/>
            </a:endParaRPr>
          </a:p>
        </p:txBody>
      </p:sp>
      <p:grpSp>
        <p:nvGrpSpPr>
          <p:cNvPr id="1987" name="Group 107"/>
          <p:cNvGrpSpPr/>
          <p:nvPr/>
        </p:nvGrpSpPr>
        <p:grpSpPr>
          <a:xfrm>
            <a:off x="6315016" y="2504943"/>
            <a:ext cx="454484" cy="452403"/>
            <a:chOff x="6378480" y="2553120"/>
            <a:chExt cx="507600" cy="508680"/>
          </a:xfrm>
        </p:grpSpPr>
        <p:sp>
          <p:nvSpPr>
            <p:cNvPr id="1988" name="Oval 31"/>
            <p:cNvSpPr/>
            <p:nvPr/>
          </p:nvSpPr>
          <p:spPr>
            <a:xfrm>
              <a:off x="6378480" y="2553120"/>
              <a:ext cx="507600" cy="508680"/>
            </a:xfrm>
            <a:prstGeom prst="ellipse">
              <a:avLst/>
            </a:pr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89" name="Freeform 32"/>
            <p:cNvSpPr/>
            <p:nvPr/>
          </p:nvSpPr>
          <p:spPr>
            <a:xfrm>
              <a:off x="6402600" y="2577600"/>
              <a:ext cx="460440" cy="393840"/>
            </a:xfrm>
            <a:custGeom>
              <a:avLst/>
              <a:gdLst/>
              <a:ahLst/>
              <a:cxnLst/>
              <a:rect l="l" t="t"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1990" name="Freeform 33"/>
            <p:cNvSpPr/>
            <p:nvPr/>
          </p:nvSpPr>
          <p:spPr>
            <a:xfrm>
              <a:off x="6402600" y="2577600"/>
              <a:ext cx="394560" cy="393840"/>
            </a:xfrm>
            <a:custGeom>
              <a:avLst/>
              <a:gdLst/>
              <a:ahLst/>
              <a:cxnLst/>
              <a:rect l="l" t="t"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w="0">
              <a:noFill/>
            </a:ln>
          </p:spPr>
          <p:style>
            <a:lnRef idx="0">
              <a:scrgbClr r="0" g="0" b="0"/>
            </a:lnRef>
            <a:fillRef idx="0">
              <a:scrgbClr r="0" g="0" b="0"/>
            </a:fillRef>
            <a:effectRef idx="0">
              <a:scrgbClr r="0" g="0" b="0"/>
            </a:effectRef>
            <a:fontRef idx="minor"/>
          </p:style>
        </p:sp>
        <p:sp>
          <p:nvSpPr>
            <p:cNvPr id="1991" name="Oval 34"/>
            <p:cNvSpPr/>
            <p:nvPr/>
          </p:nvSpPr>
          <p:spPr>
            <a:xfrm>
              <a:off x="6511680" y="2688120"/>
              <a:ext cx="241200" cy="23976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2" name="Freeform 35"/>
            <p:cNvSpPr/>
            <p:nvPr/>
          </p:nvSpPr>
          <p:spPr>
            <a:xfrm>
              <a:off x="6604560" y="2591280"/>
              <a:ext cx="253800" cy="253080"/>
            </a:xfrm>
            <a:custGeom>
              <a:avLst/>
              <a:gdLst/>
              <a:ahLst/>
              <a:cxnLst/>
              <a:rect l="l" t="t"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1993" name="Oval 36"/>
            <p:cNvSpPr/>
            <p:nvPr/>
          </p:nvSpPr>
          <p:spPr>
            <a:xfrm>
              <a:off x="6575040" y="2757600"/>
              <a:ext cx="122760" cy="122400"/>
            </a:xfrm>
            <a:prstGeom prst="ellipse">
              <a:avLst/>
            </a:prstGeom>
            <a:solidFill>
              <a:srgbClr val="0064B5"/>
            </a:solidFill>
            <a:ln w="0">
              <a:noFill/>
            </a:ln>
          </p:spPr>
          <p:style>
            <a:lnRef idx="0">
              <a:scrgbClr r="0" g="0" b="0"/>
            </a:lnRef>
            <a:fillRef idx="0">
              <a:scrgbClr r="0" g="0" b="0"/>
            </a:fillRef>
            <a:effectRef idx="0">
              <a:scrgbClr r="0" g="0" b="0"/>
            </a:effectRef>
            <a:fontRef idx="minor"/>
          </p:style>
        </p:sp>
        <p:sp>
          <p:nvSpPr>
            <p:cNvPr id="1994" name="Freeform 37"/>
            <p:cNvSpPr/>
            <p:nvPr/>
          </p:nvSpPr>
          <p:spPr>
            <a:xfrm>
              <a:off x="6708960" y="2636640"/>
              <a:ext cx="102600" cy="105840"/>
            </a:xfrm>
            <a:custGeom>
              <a:avLst/>
              <a:gdLst/>
              <a:ahLst/>
              <a:cxnLst/>
              <a:rect l="l" t="t"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1995" name="Freeform 38"/>
            <p:cNvSpPr/>
            <p:nvPr/>
          </p:nvSpPr>
          <p:spPr>
            <a:xfrm>
              <a:off x="6787440" y="2620440"/>
              <a:ext cx="41400" cy="42120"/>
            </a:xfrm>
            <a:custGeom>
              <a:avLst/>
              <a:gdLst/>
              <a:ahLst/>
              <a:cxnLst/>
              <a:rect l="l" t="t"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1996" name="Freeform 39"/>
            <p:cNvSpPr/>
            <p:nvPr/>
          </p:nvSpPr>
          <p:spPr>
            <a:xfrm>
              <a:off x="6571440" y="2586600"/>
              <a:ext cx="282240" cy="282240"/>
            </a:xfrm>
            <a:custGeom>
              <a:avLst/>
              <a:gdLst/>
              <a:ahLst/>
              <a:cxnLst/>
              <a:rect l="l" t="t"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97" name="Oval 117"/>
            <p:cNvSpPr/>
            <p:nvPr/>
          </p:nvSpPr>
          <p:spPr>
            <a:xfrm>
              <a:off x="6609240" y="2785320"/>
              <a:ext cx="46440" cy="4608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8" name="Freeform 41"/>
            <p:cNvSpPr/>
            <p:nvPr/>
          </p:nvSpPr>
          <p:spPr>
            <a:xfrm>
              <a:off x="6609240" y="2785320"/>
              <a:ext cx="45000" cy="36720"/>
            </a:xfrm>
            <a:custGeom>
              <a:avLst/>
              <a:gdLst/>
              <a:ahLst/>
              <a:cxnLst/>
              <a:rect l="l" t="t"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w="0">
              <a:noFill/>
            </a:ln>
          </p:spPr>
          <p:style>
            <a:lnRef idx="0">
              <a:scrgbClr r="0" g="0" b="0"/>
            </a:lnRef>
            <a:fillRef idx="0">
              <a:scrgbClr r="0" g="0" b="0"/>
            </a:fillRef>
            <a:effectRef idx="0">
              <a:scrgbClr r="0" g="0" b="0"/>
            </a:effectRef>
            <a:fontRef idx="minor"/>
          </p:style>
        </p:sp>
      </p:grpSp>
      <p:grpSp>
        <p:nvGrpSpPr>
          <p:cNvPr id="1999" name="Group 119"/>
          <p:cNvGrpSpPr/>
          <p:nvPr/>
        </p:nvGrpSpPr>
        <p:grpSpPr>
          <a:xfrm>
            <a:off x="6404301" y="3506441"/>
            <a:ext cx="308791" cy="466490"/>
            <a:chOff x="6478200" y="3679200"/>
            <a:chExt cx="344880" cy="524520"/>
          </a:xfrm>
        </p:grpSpPr>
        <p:sp>
          <p:nvSpPr>
            <p:cNvPr id="2000" name="Freeform 10"/>
            <p:cNvSpPr/>
            <p:nvPr/>
          </p:nvSpPr>
          <p:spPr>
            <a:xfrm>
              <a:off x="6619680" y="4185360"/>
              <a:ext cx="63000" cy="18360"/>
            </a:xfrm>
            <a:custGeom>
              <a:avLst/>
              <a:gdLst/>
              <a:ahLst/>
              <a:cxnLst/>
              <a:rect l="l" t="t" r="r" b="b"/>
              <a:pathLst>
                <a:path w="64" h="19">
                  <a:moveTo>
                    <a:pt x="0" y="0"/>
                  </a:moveTo>
                  <a:cubicBezTo>
                    <a:pt x="0" y="0"/>
                    <a:pt x="2" y="19"/>
                    <a:pt x="32" y="19"/>
                  </a:cubicBezTo>
                  <a:cubicBezTo>
                    <a:pt x="61" y="19"/>
                    <a:pt x="64" y="0"/>
                    <a:pt x="64" y="0"/>
                  </a:cubicBezTo>
                  <a:lnTo>
                    <a:pt x="0" y="0"/>
                  </a:ln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2001" name="Freeform 11"/>
            <p:cNvSpPr/>
            <p:nvPr/>
          </p:nvSpPr>
          <p:spPr>
            <a:xfrm>
              <a:off x="6580080" y="4060080"/>
              <a:ext cx="142920" cy="124920"/>
            </a:xfrm>
            <a:custGeom>
              <a:avLst/>
              <a:gdLst/>
              <a:ahLst/>
              <a:cxnLst/>
              <a:rect l="l" t="t"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2002" name="Freeform 12"/>
            <p:cNvSpPr/>
            <p:nvPr/>
          </p:nvSpPr>
          <p:spPr>
            <a:xfrm>
              <a:off x="6478200" y="3679200"/>
              <a:ext cx="344880" cy="383760"/>
            </a:xfrm>
            <a:custGeom>
              <a:avLst/>
              <a:gdLst/>
              <a:ahLst/>
              <a:cxnLst/>
              <a:rect l="l" t="t"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2003" name="Freeform 13"/>
            <p:cNvSpPr/>
            <p:nvPr/>
          </p:nvSpPr>
          <p:spPr>
            <a:xfrm>
              <a:off x="6634800" y="3679200"/>
              <a:ext cx="188280" cy="383760"/>
            </a:xfrm>
            <a:custGeom>
              <a:avLst/>
              <a:gdLst/>
              <a:ahLst/>
              <a:cxnLst/>
              <a:rect l="l" t="t"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2004" name="Freeform 14"/>
            <p:cNvSpPr/>
            <p:nvPr/>
          </p:nvSpPr>
          <p:spPr>
            <a:xfrm>
              <a:off x="6568560" y="4073760"/>
              <a:ext cx="163800" cy="38520"/>
            </a:xfrm>
            <a:custGeom>
              <a:avLst/>
              <a:gdLst/>
              <a:ahLst/>
              <a:cxnLst/>
              <a:rect l="l" t="t"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5" name="Freeform 15"/>
            <p:cNvSpPr/>
            <p:nvPr/>
          </p:nvSpPr>
          <p:spPr>
            <a:xfrm>
              <a:off x="6568560" y="40975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6" name="Freeform 16"/>
            <p:cNvSpPr/>
            <p:nvPr/>
          </p:nvSpPr>
          <p:spPr>
            <a:xfrm>
              <a:off x="6568560" y="41227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7" name="Freeform 17"/>
            <p:cNvSpPr/>
            <p:nvPr/>
          </p:nvSpPr>
          <p:spPr>
            <a:xfrm>
              <a:off x="6563880" y="3857040"/>
              <a:ext cx="173880" cy="203760"/>
            </a:xfrm>
            <a:custGeom>
              <a:avLst/>
              <a:gdLst/>
              <a:ahLst/>
              <a:cxnLst/>
              <a:rect l="l" t="t"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w="0">
              <a:noFill/>
            </a:ln>
          </p:spPr>
          <p:style>
            <a:lnRef idx="0">
              <a:scrgbClr r="0" g="0" b="0"/>
            </a:lnRef>
            <a:fillRef idx="0">
              <a:scrgbClr r="0" g="0" b="0"/>
            </a:fillRef>
            <a:effectRef idx="0">
              <a:scrgbClr r="0" g="0" b="0"/>
            </a:effectRef>
            <a:fontRef idx="minor"/>
          </p:style>
        </p:sp>
        <p:sp>
          <p:nvSpPr>
            <p:cNvPr id="2008" name="Freeform 18"/>
            <p:cNvSpPr/>
            <p:nvPr/>
          </p:nvSpPr>
          <p:spPr>
            <a:xfrm>
              <a:off x="6594480" y="41245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09" name="Freeform 19"/>
            <p:cNvSpPr/>
            <p:nvPr/>
          </p:nvSpPr>
          <p:spPr>
            <a:xfrm>
              <a:off x="6594480" y="40759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10" name="Freeform 20"/>
            <p:cNvSpPr/>
            <p:nvPr/>
          </p:nvSpPr>
          <p:spPr>
            <a:xfrm>
              <a:off x="6594480" y="410076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grpSp>
      <p:grpSp>
        <p:nvGrpSpPr>
          <p:cNvPr id="4" name="组合 3">
            <a:extLst>
              <a:ext uri="{FF2B5EF4-FFF2-40B4-BE49-F238E27FC236}">
                <a16:creationId xmlns:a16="http://schemas.microsoft.com/office/drawing/2014/main" id="{20271B58-60EB-4F48-80CD-0A844701545E}"/>
              </a:ext>
            </a:extLst>
          </p:cNvPr>
          <p:cNvGrpSpPr/>
          <p:nvPr/>
        </p:nvGrpSpPr>
        <p:grpSpPr>
          <a:xfrm>
            <a:off x="6078593" y="4679550"/>
            <a:ext cx="5067017" cy="1445256"/>
            <a:chOff x="6078593" y="4679550"/>
            <a:chExt cx="5067017" cy="1445256"/>
          </a:xfrm>
        </p:grpSpPr>
        <p:sp>
          <p:nvSpPr>
            <p:cNvPr id="2013" name="Rectangle 106"/>
            <p:cNvSpPr/>
            <p:nvPr/>
          </p:nvSpPr>
          <p:spPr>
            <a:xfrm>
              <a:off x="6078593" y="4679550"/>
              <a:ext cx="5067017"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2015" name="Rectangle 4"/>
            <p:cNvSpPr/>
            <p:nvPr/>
          </p:nvSpPr>
          <p:spPr>
            <a:xfrm>
              <a:off x="6848702" y="4925852"/>
              <a:ext cx="3751913"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en-US" sz="1400" spc="-1" dirty="0">
                  <a:solidFill>
                    <a:srgbClr val="1A1A1A"/>
                  </a:solidFill>
                  <a:latin typeface="Segoe UI"/>
                </a:rPr>
                <a:t>SIMD </a:t>
              </a:r>
              <a:r>
                <a:rPr lang="en-US" sz="1400" spc="-1" dirty="0">
                  <a:solidFill>
                    <a:srgbClr val="1A1A1A"/>
                  </a:solidFill>
                  <a:latin typeface="Wingdings"/>
                </a:rPr>
                <a:t></a:t>
              </a:r>
              <a:r>
                <a:rPr lang="en-US" sz="1400" spc="-1" dirty="0">
                  <a:solidFill>
                    <a:srgbClr val="1A1A1A"/>
                  </a:solidFill>
                  <a:latin typeface="Segoe UI"/>
                </a:rPr>
                <a:t> MIMD</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Sparsity Support</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 and Dynamicity</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Associated Memory</a:t>
              </a:r>
              <a:endParaRPr lang="en-US" sz="1400" spc="-1" dirty="0">
                <a:latin typeface="Arial"/>
              </a:endParaRPr>
            </a:p>
          </p:txBody>
        </p:sp>
        <p:grpSp>
          <p:nvGrpSpPr>
            <p:cNvPr id="2016" name="Group 133"/>
            <p:cNvGrpSpPr/>
            <p:nvPr/>
          </p:nvGrpSpPr>
          <p:grpSpPr>
            <a:xfrm>
              <a:off x="6362945" y="5185582"/>
              <a:ext cx="436112" cy="433193"/>
              <a:chOff x="6410880" y="5584320"/>
              <a:chExt cx="487080" cy="487080"/>
            </a:xfrm>
          </p:grpSpPr>
          <p:grpSp>
            <p:nvGrpSpPr>
              <p:cNvPr id="2017" name="Group 134"/>
              <p:cNvGrpSpPr/>
              <p:nvPr/>
            </p:nvGrpSpPr>
            <p:grpSpPr>
              <a:xfrm>
                <a:off x="6410880" y="5584320"/>
                <a:ext cx="487080" cy="487080"/>
                <a:chOff x="6410880" y="5584320"/>
                <a:chExt cx="487080" cy="487080"/>
              </a:xfrm>
            </p:grpSpPr>
            <p:sp>
              <p:nvSpPr>
                <p:cNvPr id="2018" name="Rectangle 136"/>
                <p:cNvSpPr/>
                <p:nvPr/>
              </p:nvSpPr>
              <p:spPr>
                <a:xfrm>
                  <a:off x="6465960" y="5639400"/>
                  <a:ext cx="377280" cy="377280"/>
                </a:xfrm>
                <a:prstGeom prst="rect">
                  <a:avLst/>
                </a:pr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nvGrpSpPr>
                <p:cNvPr id="2019" name="Group 137"/>
                <p:cNvGrpSpPr/>
                <p:nvPr/>
              </p:nvGrpSpPr>
              <p:grpSpPr>
                <a:xfrm>
                  <a:off x="6410880" y="5702040"/>
                  <a:ext cx="487080" cy="252000"/>
                  <a:chOff x="6410880" y="5702040"/>
                  <a:chExt cx="487080" cy="252000"/>
                </a:xfrm>
              </p:grpSpPr>
              <p:grpSp>
                <p:nvGrpSpPr>
                  <p:cNvPr id="2020" name="Group 150"/>
                  <p:cNvGrpSpPr/>
                  <p:nvPr/>
                </p:nvGrpSpPr>
                <p:grpSpPr>
                  <a:xfrm>
                    <a:off x="6843240" y="5702040"/>
                    <a:ext cx="54720" cy="252000"/>
                    <a:chOff x="6843240" y="5702040"/>
                    <a:chExt cx="54720" cy="252000"/>
                  </a:xfrm>
                </p:grpSpPr>
                <p:sp>
                  <p:nvSpPr>
                    <p:cNvPr id="2021" name="Straight Connector 156"/>
                    <p:cNvSpPr/>
                    <p:nvPr/>
                  </p:nvSpPr>
                  <p:spPr>
                    <a:xfrm>
                      <a:off x="684324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2" name="Straight Connector 157"/>
                    <p:cNvSpPr/>
                    <p:nvPr/>
                  </p:nvSpPr>
                  <p:spPr>
                    <a:xfrm>
                      <a:off x="684324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3" name="Straight Connector 158"/>
                    <p:cNvSpPr/>
                    <p:nvPr/>
                  </p:nvSpPr>
                  <p:spPr>
                    <a:xfrm>
                      <a:off x="684324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4" name="Straight Connector 159"/>
                    <p:cNvSpPr/>
                    <p:nvPr/>
                  </p:nvSpPr>
                  <p:spPr>
                    <a:xfrm>
                      <a:off x="684324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25" name="Group 151"/>
                  <p:cNvGrpSpPr/>
                  <p:nvPr/>
                </p:nvGrpSpPr>
                <p:grpSpPr>
                  <a:xfrm>
                    <a:off x="6410880" y="5702040"/>
                    <a:ext cx="54720" cy="252000"/>
                    <a:chOff x="6410880" y="5702040"/>
                    <a:chExt cx="54720" cy="252000"/>
                  </a:xfrm>
                </p:grpSpPr>
                <p:sp>
                  <p:nvSpPr>
                    <p:cNvPr id="2026" name="Straight Connector 152"/>
                    <p:cNvSpPr/>
                    <p:nvPr/>
                  </p:nvSpPr>
                  <p:spPr>
                    <a:xfrm>
                      <a:off x="641088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7" name="Straight Connector 153"/>
                    <p:cNvSpPr/>
                    <p:nvPr/>
                  </p:nvSpPr>
                  <p:spPr>
                    <a:xfrm>
                      <a:off x="641088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8" name="Straight Connector 154"/>
                    <p:cNvSpPr/>
                    <p:nvPr/>
                  </p:nvSpPr>
                  <p:spPr>
                    <a:xfrm>
                      <a:off x="641088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9" name="Straight Connector 155"/>
                    <p:cNvSpPr/>
                    <p:nvPr/>
                  </p:nvSpPr>
                  <p:spPr>
                    <a:xfrm>
                      <a:off x="641088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nvGrpSpPr>
                <p:cNvPr id="2030" name="Group 138"/>
                <p:cNvGrpSpPr/>
                <p:nvPr/>
              </p:nvGrpSpPr>
              <p:grpSpPr>
                <a:xfrm>
                  <a:off x="6525360" y="5584320"/>
                  <a:ext cx="252000" cy="487080"/>
                  <a:chOff x="6525360" y="5584320"/>
                  <a:chExt cx="252000" cy="487080"/>
                </a:xfrm>
              </p:grpSpPr>
              <p:grpSp>
                <p:nvGrpSpPr>
                  <p:cNvPr id="2031" name="Group 140"/>
                  <p:cNvGrpSpPr/>
                  <p:nvPr/>
                </p:nvGrpSpPr>
                <p:grpSpPr>
                  <a:xfrm>
                    <a:off x="6525360" y="6016680"/>
                    <a:ext cx="252000" cy="54720"/>
                    <a:chOff x="6525360" y="6016680"/>
                    <a:chExt cx="252000" cy="54720"/>
                  </a:xfrm>
                </p:grpSpPr>
                <p:sp>
                  <p:nvSpPr>
                    <p:cNvPr id="2032" name="Straight Connector 146"/>
                    <p:cNvSpPr/>
                    <p:nvPr/>
                  </p:nvSpPr>
                  <p:spPr>
                    <a:xfrm>
                      <a:off x="6777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3" name="Straight Connector 147"/>
                    <p:cNvSpPr/>
                    <p:nvPr/>
                  </p:nvSpPr>
                  <p:spPr>
                    <a:xfrm>
                      <a:off x="6714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4" name="Straight Connector 148"/>
                    <p:cNvSpPr/>
                    <p:nvPr/>
                  </p:nvSpPr>
                  <p:spPr>
                    <a:xfrm>
                      <a:off x="6588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5" name="Straight Connector 149"/>
                    <p:cNvSpPr/>
                    <p:nvPr/>
                  </p:nvSpPr>
                  <p:spPr>
                    <a:xfrm>
                      <a:off x="652536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36" name="Group 141"/>
                  <p:cNvGrpSpPr/>
                  <p:nvPr/>
                </p:nvGrpSpPr>
                <p:grpSpPr>
                  <a:xfrm>
                    <a:off x="6525360" y="5584320"/>
                    <a:ext cx="252000" cy="54720"/>
                    <a:chOff x="6525360" y="5584320"/>
                    <a:chExt cx="252000" cy="54720"/>
                  </a:xfrm>
                </p:grpSpPr>
                <p:sp>
                  <p:nvSpPr>
                    <p:cNvPr id="2037" name="Straight Connector 142"/>
                    <p:cNvSpPr/>
                    <p:nvPr/>
                  </p:nvSpPr>
                  <p:spPr>
                    <a:xfrm>
                      <a:off x="6777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8" name="Straight Connector 143"/>
                    <p:cNvSpPr/>
                    <p:nvPr/>
                  </p:nvSpPr>
                  <p:spPr>
                    <a:xfrm>
                      <a:off x="6714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9" name="Straight Connector 144"/>
                    <p:cNvSpPr/>
                    <p:nvPr/>
                  </p:nvSpPr>
                  <p:spPr>
                    <a:xfrm>
                      <a:off x="6588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40" name="Straight Connector 145"/>
                    <p:cNvSpPr/>
                    <p:nvPr/>
                  </p:nvSpPr>
                  <p:spPr>
                    <a:xfrm>
                      <a:off x="652536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sp>
            <p:nvSpPr>
              <p:cNvPr id="2041" name="Freeform: Shape 520"/>
              <p:cNvSpPr/>
              <p:nvPr/>
            </p:nvSpPr>
            <p:spPr>
              <a:xfrm>
                <a:off x="6586560" y="5731920"/>
                <a:ext cx="140760" cy="179280"/>
              </a:xfrm>
              <a:custGeom>
                <a:avLst/>
                <a:gdLst/>
                <a:ahLst/>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grpSp>
      <p:grpSp>
        <p:nvGrpSpPr>
          <p:cNvPr id="2042" name="Group 163"/>
          <p:cNvGrpSpPr/>
          <p:nvPr/>
        </p:nvGrpSpPr>
        <p:grpSpPr>
          <a:xfrm>
            <a:off x="2195596" y="3052803"/>
            <a:ext cx="288162" cy="380684"/>
            <a:chOff x="1736280" y="2757600"/>
            <a:chExt cx="321840" cy="428040"/>
          </a:xfrm>
        </p:grpSpPr>
        <p:sp>
          <p:nvSpPr>
            <p:cNvPr id="2043" name="Freeform: Shape 164"/>
            <p:cNvSpPr/>
            <p:nvPr/>
          </p:nvSpPr>
          <p:spPr>
            <a:xfrm>
              <a:off x="1736280" y="2822400"/>
              <a:ext cx="321840" cy="363240"/>
            </a:xfrm>
            <a:custGeom>
              <a:avLst/>
              <a:gdLst/>
              <a:ahLst/>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a:noFill/>
            </a:ln>
          </p:spPr>
          <p:style>
            <a:lnRef idx="0">
              <a:scrgbClr r="0" g="0" b="0"/>
            </a:lnRef>
            <a:fillRef idx="0">
              <a:scrgbClr r="0" g="0" b="0"/>
            </a:fillRef>
            <a:effectRef idx="0">
              <a:scrgbClr r="0" g="0" b="0"/>
            </a:effectRef>
            <a:fontRef idx="minor"/>
          </p:style>
        </p:sp>
        <p:sp>
          <p:nvSpPr>
            <p:cNvPr id="2044" name="Oval 165"/>
            <p:cNvSpPr/>
            <p:nvPr/>
          </p:nvSpPr>
          <p:spPr>
            <a:xfrm>
              <a:off x="1742040" y="2757600"/>
              <a:ext cx="310320" cy="112680"/>
            </a:xfrm>
            <a:prstGeom prst="ellipse">
              <a:avLst/>
            </a:prstGeom>
            <a:solidFill>
              <a:srgbClr val="00BCF2"/>
            </a:solidFill>
            <a:ln w="10795">
              <a:noFill/>
            </a:ln>
          </p:spPr>
          <p:style>
            <a:lnRef idx="0">
              <a:scrgbClr r="0" g="0" b="0"/>
            </a:lnRef>
            <a:fillRef idx="0">
              <a:scrgbClr r="0" g="0" b="0"/>
            </a:fillRef>
            <a:effectRef idx="0">
              <a:scrgbClr r="0" g="0" b="0"/>
            </a:effectRef>
            <a:fontRef idx="minor"/>
          </p:style>
          <p:txBody>
            <a:bodyPr lIns="0" tIns="80640" rIns="0" bIns="80640" numCol="1" spcCol="0" anchor="ctr">
              <a:noAutofit/>
            </a:bodyPr>
            <a:lstStyle/>
            <a:p>
              <a:pPr algn="ctr">
                <a:tabLst>
                  <a:tab pos="0" algn="l"/>
                </a:tabLst>
              </a:pPr>
              <a:r>
                <a:rPr lang="en-US" sz="1400" spc="-1">
                  <a:solidFill>
                    <a:srgbClr val="FFFFFF"/>
                  </a:solidFill>
                  <a:latin typeface="Segoe UI"/>
                </a:rPr>
                <a:t> </a:t>
              </a:r>
              <a:endParaRPr lang="en-US" sz="1400" spc="-1">
                <a:latin typeface="Arial"/>
              </a:endParaRPr>
            </a:p>
          </p:txBody>
        </p:sp>
      </p:grpSp>
      <p:sp>
        <p:nvSpPr>
          <p:cNvPr id="3" name="矩形 2">
            <a:extLst>
              <a:ext uri="{FF2B5EF4-FFF2-40B4-BE49-F238E27FC236}">
                <a16:creationId xmlns:a16="http://schemas.microsoft.com/office/drawing/2014/main" id="{7A5C8ECD-E658-A541-8029-0AF5C228BFEE}"/>
              </a:ext>
            </a:extLst>
          </p:cNvPr>
          <p:cNvSpPr/>
          <p:nvPr/>
        </p:nvSpPr>
        <p:spPr>
          <a:xfrm>
            <a:off x="2805786"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Theano</a:t>
            </a:r>
            <a:endParaRPr lang="en-US" altLang="zh-CN" sz="1200" spc="-1" dirty="0">
              <a:solidFill>
                <a:srgbClr val="FFC000"/>
              </a:solidFill>
              <a:latin typeface="Arial"/>
            </a:endParaRPr>
          </a:p>
          <a:p>
            <a:pPr algn="ctr">
              <a:tabLst>
                <a:tab pos="0" algn="l"/>
              </a:tabLst>
            </a:pPr>
            <a:r>
              <a:rPr lang="en-US" altLang="zh-CN" sz="1200" spc="-1" dirty="0">
                <a:solidFill>
                  <a:srgbClr val="FFC000"/>
                </a:solidFill>
                <a:latin typeface="Segoe UI Light"/>
              </a:rPr>
              <a:t>Caffe</a:t>
            </a:r>
            <a:endParaRPr lang="en-US" altLang="zh-CN" sz="1200" spc="-1" dirty="0">
              <a:solidFill>
                <a:srgbClr val="FFC000"/>
              </a:solidFill>
              <a:latin typeface="Arial"/>
            </a:endParaRPr>
          </a:p>
        </p:txBody>
      </p:sp>
      <p:sp>
        <p:nvSpPr>
          <p:cNvPr id="126" name="矩形 125">
            <a:extLst>
              <a:ext uri="{FF2B5EF4-FFF2-40B4-BE49-F238E27FC236}">
                <a16:creationId xmlns:a16="http://schemas.microsoft.com/office/drawing/2014/main" id="{A6C334D2-0938-FE43-B0BA-7E671C72D6C2}"/>
              </a:ext>
            </a:extLst>
          </p:cNvPr>
          <p:cNvSpPr/>
          <p:nvPr/>
        </p:nvSpPr>
        <p:spPr>
          <a:xfrm>
            <a:off x="3892692"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TensorFlow</a:t>
            </a:r>
          </a:p>
          <a:p>
            <a:pPr algn="ctr">
              <a:tabLst>
                <a:tab pos="0" algn="l"/>
              </a:tabLst>
            </a:pPr>
            <a:r>
              <a:rPr lang="en-US" altLang="zh-CN" sz="1200" spc="-1" dirty="0">
                <a:solidFill>
                  <a:srgbClr val="FFC000"/>
                </a:solidFill>
                <a:latin typeface="Segoe UI Light"/>
              </a:rPr>
              <a:t>PyTorch</a:t>
            </a:r>
          </a:p>
        </p:txBody>
      </p:sp>
      <p:sp>
        <p:nvSpPr>
          <p:cNvPr id="127" name="矩形 126">
            <a:extLst>
              <a:ext uri="{FF2B5EF4-FFF2-40B4-BE49-F238E27FC236}">
                <a16:creationId xmlns:a16="http://schemas.microsoft.com/office/drawing/2014/main" id="{19191F10-0F7D-F843-AEE5-0C385DC76D9E}"/>
              </a:ext>
            </a:extLst>
          </p:cNvPr>
          <p:cNvSpPr/>
          <p:nvPr/>
        </p:nvSpPr>
        <p:spPr>
          <a:xfrm>
            <a:off x="5196906" y="3761782"/>
            <a:ext cx="1280886" cy="461665"/>
          </a:xfrm>
          <a:prstGeom prst="rect">
            <a:avLst/>
          </a:prstGeom>
        </p:spPr>
        <p:txBody>
          <a:bodyPr wrap="square">
            <a:spAutoFit/>
          </a:bodyPr>
          <a:lstStyle/>
          <a:p>
            <a:pPr>
              <a:tabLst>
                <a:tab pos="0" algn="l"/>
              </a:tabLst>
            </a:pPr>
            <a:r>
              <a:rPr lang="en-US" altLang="zh-CN" sz="1200" spc="-1" dirty="0">
                <a:solidFill>
                  <a:srgbClr val="FFC000"/>
                </a:solidFill>
                <a:latin typeface="Segoe UI Light"/>
              </a:rPr>
              <a:t>MindSpore,</a:t>
            </a:r>
            <a:r>
              <a:rPr lang="zh-CN" altLang="en-US" sz="1200" spc="-1" dirty="0">
                <a:solidFill>
                  <a:srgbClr val="FFC000"/>
                </a:solidFill>
                <a:latin typeface="Segoe UI Light"/>
              </a:rPr>
              <a:t> </a:t>
            </a:r>
            <a:r>
              <a:rPr lang="en-US" altLang="zh-CN" sz="1200" spc="-1" dirty="0">
                <a:solidFill>
                  <a:srgbClr val="FFC000"/>
                </a:solidFill>
                <a:latin typeface="Segoe UI Light"/>
              </a:rPr>
              <a:t>Jax</a:t>
            </a:r>
          </a:p>
          <a:p>
            <a:pPr>
              <a:tabLst>
                <a:tab pos="0" algn="l"/>
              </a:tabLst>
            </a:pPr>
            <a:r>
              <a:rPr lang="en-US" altLang="zh-CN" sz="1200" spc="-1" dirty="0">
                <a:solidFill>
                  <a:srgbClr val="FFC000"/>
                </a:solidFill>
                <a:latin typeface="Segoe UI Light"/>
              </a:rPr>
              <a:t>PyTorch,</a:t>
            </a:r>
            <a:r>
              <a:rPr lang="zh-CN" altLang="en-US" sz="1200" spc="-1" dirty="0">
                <a:solidFill>
                  <a:srgbClr val="FFC000"/>
                </a:solidFill>
                <a:latin typeface="Segoe UI Light"/>
              </a:rPr>
              <a:t> </a:t>
            </a:r>
            <a:r>
              <a:rPr lang="en-US" altLang="zh-CN" sz="1200" spc="-1" dirty="0">
                <a:solidFill>
                  <a:srgbClr val="FFC000"/>
                </a:solidFill>
                <a:latin typeface="Segoe UI Light"/>
              </a:rPr>
              <a:t>TF</a:t>
            </a:r>
            <a:r>
              <a:rPr lang="zh-CN" altLang="en-US" sz="1200" spc="-1" dirty="0">
                <a:solidFill>
                  <a:srgbClr val="FFC000"/>
                </a:solidFill>
                <a:latin typeface="Segoe UI Light"/>
              </a:rPr>
              <a:t> </a:t>
            </a:r>
            <a:r>
              <a:rPr lang="en-US" altLang="zh-CN" sz="1200" spc="-1" dirty="0">
                <a:solidFill>
                  <a:srgbClr val="FFC000"/>
                </a:solidFill>
                <a:latin typeface="Segoe UI Light"/>
              </a:rPr>
              <a:t>Eager</a:t>
            </a:r>
          </a:p>
        </p:txBody>
      </p:sp>
      <p:sp>
        <p:nvSpPr>
          <p:cNvPr id="128" name="矩形 127">
            <a:extLst>
              <a:ext uri="{FF2B5EF4-FFF2-40B4-BE49-F238E27FC236}">
                <a16:creationId xmlns:a16="http://schemas.microsoft.com/office/drawing/2014/main" id="{1098B1F8-2DD3-334E-9603-9DB3655D6208}"/>
              </a:ext>
            </a:extLst>
          </p:cNvPr>
          <p:cNvSpPr/>
          <p:nvPr/>
        </p:nvSpPr>
        <p:spPr>
          <a:xfrm>
            <a:off x="1660400" y="3761782"/>
            <a:ext cx="1280886" cy="461665"/>
          </a:xfrm>
          <a:prstGeom prst="rect">
            <a:avLst/>
          </a:prstGeom>
        </p:spPr>
        <p:txBody>
          <a:bodyPr wrap="square">
            <a:spAutoFit/>
          </a:bodyPr>
          <a:lstStyle/>
          <a:p>
            <a:pPr algn="ctr">
              <a:tabLst>
                <a:tab pos="0" algn="l"/>
              </a:tabLst>
            </a:pPr>
            <a:r>
              <a:rPr lang="en-US" altLang="zh-CN" sz="1200" spc="-1" dirty="0" err="1">
                <a:solidFill>
                  <a:srgbClr val="FFC000"/>
                </a:solidFill>
                <a:latin typeface="Segoe UI Light"/>
              </a:rPr>
              <a:t>numpy</a:t>
            </a:r>
            <a:endParaRPr lang="en-US" altLang="zh-CN" sz="1200" spc="-1" dirty="0">
              <a:solidFill>
                <a:srgbClr val="FFC000"/>
              </a:solidFill>
              <a:latin typeface="Segoe UI Light"/>
            </a:endParaRPr>
          </a:p>
          <a:p>
            <a:pPr algn="ctr">
              <a:tabLst>
                <a:tab pos="0" algn="l"/>
              </a:tabLst>
            </a:pPr>
            <a:r>
              <a:rPr lang="en-US" altLang="zh-CN" sz="1200" spc="-1" dirty="0">
                <a:solidFill>
                  <a:srgbClr val="FFC000"/>
                </a:solidFill>
                <a:latin typeface="Segoe UI Light"/>
              </a:rPr>
              <a:t>SciPy</a:t>
            </a:r>
            <a:endParaRPr lang="en-US" altLang="zh-CN" sz="1200" spc="-1" dirty="0">
              <a:solidFill>
                <a:srgbClr val="FFC000"/>
              </a:solidFill>
              <a:latin typeface="Arial"/>
            </a:endParaRPr>
          </a:p>
        </p:txBody>
      </p:sp>
    </p:spTree>
    <p:extLst>
      <p:ext uri="{BB962C8B-B14F-4D97-AF65-F5344CB8AC3E}">
        <p14:creationId xmlns:p14="http://schemas.microsoft.com/office/powerpoint/2010/main" val="38244359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84056"/>
                </a:solidFill>
              </a:rPr>
              <a:t>回顾了</a:t>
            </a:r>
            <a:r>
              <a:rPr lang="en-US" altLang="zh-CN" sz="2000" dirty="0">
                <a:solidFill>
                  <a:srgbClr val="384056"/>
                </a:solidFill>
              </a:rPr>
              <a:t>AI</a:t>
            </a:r>
            <a:r>
              <a:rPr lang="zh-CN" altLang="en-US" sz="2000" dirty="0">
                <a:solidFill>
                  <a:srgbClr val="384056"/>
                </a:solidFill>
              </a:rPr>
              <a:t>框架的发展趋势</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第一代解决深度学习编程问题</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第二代</a:t>
            </a:r>
            <a:r>
              <a:rPr lang="en-US" altLang="zh-CN" sz="2000" dirty="0">
                <a:solidFill>
                  <a:srgbClr val="384056"/>
                </a:solidFill>
              </a:rPr>
              <a:t>AI</a:t>
            </a:r>
            <a:r>
              <a:rPr lang="zh-CN" altLang="en-US" sz="2000" dirty="0">
                <a:solidFill>
                  <a:srgbClr val="384056"/>
                </a:solidFill>
              </a:rPr>
              <a:t>框架加速科研和产业落地</a:t>
            </a:r>
            <a:endParaRPr lang="en-US" altLang="zh-CN" sz="2000" dirty="0">
              <a:solidFill>
                <a:srgbClr val="384056"/>
              </a:solidFill>
            </a:endParaRPr>
          </a:p>
          <a:p>
            <a:pPr marL="694190" lvl="1" indent="-457200">
              <a:buFont typeface="Arial" panose="020B0604020202020204" pitchFamily="34" charset="0"/>
              <a:buChar char="•"/>
            </a:pPr>
            <a:r>
              <a:rPr lang="zh-CN" altLang="en-US" sz="2000" dirty="0">
                <a:solidFill>
                  <a:srgbClr val="384056"/>
                </a:solidFill>
              </a:rPr>
              <a:t>第三代结合特定领域语言和任务，快速发展</a:t>
            </a:r>
            <a:endParaRPr lang="en-US" altLang="zh-CN" sz="2000" dirty="0">
              <a:solidFill>
                <a:srgbClr val="384056"/>
              </a:solidFill>
            </a:endParaRPr>
          </a:p>
          <a:p>
            <a:pPr marL="457200" indent="-457200">
              <a:buFont typeface="+mj-lt"/>
              <a:buAutoNum type="arabicPeriod"/>
            </a:pPr>
            <a:r>
              <a:rPr lang="zh-CN" altLang="en-US" sz="2000" spc="-1" dirty="0">
                <a:solidFill>
                  <a:srgbClr val="384056"/>
                </a:solidFill>
                <a:latin typeface="+mj-ea"/>
              </a:rPr>
              <a:t>一起学习了</a:t>
            </a:r>
            <a:r>
              <a:rPr lang="en-US" altLang="zh-CN" sz="2000" spc="-1" dirty="0">
                <a:solidFill>
                  <a:srgbClr val="384056"/>
                </a:solidFill>
                <a:latin typeface="+mj-ea"/>
              </a:rPr>
              <a:t>AI</a:t>
            </a:r>
            <a:r>
              <a:rPr lang="zh-CN" altLang="en-US" sz="2000" spc="-1" dirty="0">
                <a:solidFill>
                  <a:srgbClr val="384056"/>
                </a:solidFill>
                <a:latin typeface="+mj-ea"/>
              </a:rPr>
              <a:t>框架随着的软硬件的发展升级而共同发展</a:t>
            </a:r>
            <a:endParaRPr lang="en-US" altLang="en-US" sz="2000" spc="-1" dirty="0">
              <a:solidFill>
                <a:srgbClr val="384056"/>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rgbClr val="384056"/>
                </a:solidFill>
              </a:rPr>
              <a:t>AI</a:t>
            </a:r>
            <a:r>
              <a:rPr lang="zh-CN" altLang="en-US" sz="2000" dirty="0">
                <a:solidFill>
                  <a:srgbClr val="384056"/>
                </a:solidFill>
              </a:rPr>
              <a:t>框架之争：第一代框架 </a:t>
            </a:r>
            <a:r>
              <a:rPr lang="en-US" altLang="zh-CN" sz="2000" dirty="0">
                <a:solidFill>
                  <a:srgbClr val="384056"/>
                </a:solidFill>
              </a:rPr>
              <a:t>–</a:t>
            </a:r>
            <a:r>
              <a:rPr lang="zh-CN" altLang="en-US" sz="2000" dirty="0">
                <a:solidFill>
                  <a:srgbClr val="384056"/>
                </a:solidFill>
              </a:rPr>
              <a:t> 第二代框架 </a:t>
            </a:r>
            <a:r>
              <a:rPr lang="en-US" altLang="zh-CN" sz="2000" dirty="0">
                <a:solidFill>
                  <a:srgbClr val="384056"/>
                </a:solidFill>
              </a:rPr>
              <a:t>–</a:t>
            </a:r>
            <a:r>
              <a:rPr lang="zh-CN" altLang="en-US" sz="2000" dirty="0">
                <a:solidFill>
                  <a:srgbClr val="384056"/>
                </a:solidFill>
              </a:rPr>
              <a:t> 第三代框架</a:t>
            </a:r>
            <a:endParaRPr lang="en-US" altLang="zh-CN" sz="2000" dirty="0">
              <a:solidFill>
                <a:srgbClr val="384056"/>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590621" y="457200"/>
            <a:ext cx="11018160" cy="553680"/>
          </a:xfrm>
          <a:prstGeom prst="rect">
            <a:avLst/>
          </a:prstGeom>
          <a:noFill/>
          <a:ln w="0">
            <a:noFill/>
          </a:ln>
        </p:spPr>
        <p:txBody>
          <a:bodyPr lIns="0" tIns="0" rIns="0" bIns="0" anchor="ctr">
            <a:noAutofit/>
          </a:bodyPr>
          <a:lstStyle/>
          <a:p>
            <a:pPr>
              <a:spcAft>
                <a:spcPts val="601"/>
              </a:spcAft>
            </a:pPr>
            <a:r>
              <a:rPr lang="en-US" altLang="zh-CN" sz="3600" spc="-1" dirty="0">
                <a:solidFill>
                  <a:srgbClr val="1A1A1A"/>
                </a:solidFill>
                <a:latin typeface="+mj-ea"/>
              </a:rPr>
              <a:t>Gen 1  pre-2010</a:t>
            </a:r>
            <a:endParaRPr lang="en-US" altLang="zh-CN" sz="3600" spc="-1" dirty="0">
              <a:latin typeface="+mj-ea"/>
            </a:endParaRPr>
          </a:p>
        </p:txBody>
      </p:sp>
      <p:sp>
        <p:nvSpPr>
          <p:cNvPr id="759" name="PlaceHolder 2"/>
          <p:cNvSpPr>
            <a:spLocks noGrp="1"/>
          </p:cNvSpPr>
          <p:nvPr>
            <p:ph/>
          </p:nvPr>
        </p:nvSpPr>
        <p:spPr>
          <a:xfrm>
            <a:off x="586661" y="1435320"/>
            <a:ext cx="6282000" cy="4714920"/>
          </a:xfrm>
          <a:prstGeom prst="rect">
            <a:avLst/>
          </a:prstGeom>
          <a:noFill/>
          <a:ln w="0">
            <a:noFill/>
          </a:ln>
        </p:spPr>
        <p:txBody>
          <a:bodyPr lIns="0" tIns="0" rIns="0" bIns="0" anchor="t">
            <a:noAutofit/>
          </a:bodyPr>
          <a:lstStyle/>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解决问题</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机器学习</a:t>
            </a:r>
            <a:r>
              <a:rPr lang="en-US" altLang="zh-CN" sz="1600" spc="-1" dirty="0">
                <a:solidFill>
                  <a:srgbClr val="384056"/>
                </a:solidFill>
                <a:latin typeface="+mj-ea"/>
                <a:ea typeface="+mj-ea"/>
              </a:rPr>
              <a:t>ML</a:t>
            </a:r>
            <a:r>
              <a:rPr lang="zh-CN" altLang="en-US" sz="1600" spc="-1" dirty="0">
                <a:solidFill>
                  <a:srgbClr val="384056"/>
                </a:solidFill>
                <a:latin typeface="+mj-ea"/>
                <a:ea typeface="+mj-ea"/>
              </a:rPr>
              <a:t>中缺乏算法库</a:t>
            </a:r>
            <a:endParaRPr lang="en-US" altLang="zh-CN" sz="16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84056"/>
                </a:solidFill>
                <a:latin typeface="+mj-ea"/>
                <a:ea typeface="+mj-ea"/>
              </a:rPr>
              <a:t>稳定和统一的神经网络</a:t>
            </a:r>
            <a:r>
              <a:rPr lang="en-US" altLang="zh-CN" sz="1600" spc="-1" dirty="0">
                <a:solidFill>
                  <a:srgbClr val="384056"/>
                </a:solidFill>
                <a:latin typeface="+mj-ea"/>
                <a:ea typeface="+mj-ea"/>
              </a:rPr>
              <a:t>NN</a:t>
            </a:r>
            <a:r>
              <a:rPr lang="zh-CN" altLang="en-US" sz="1600" spc="-1" dirty="0">
                <a:solidFill>
                  <a:srgbClr val="384056"/>
                </a:solidFill>
                <a:latin typeface="+mj-ea"/>
                <a:ea typeface="+mj-ea"/>
              </a:rPr>
              <a:t>定义</a:t>
            </a:r>
            <a:endParaRPr lang="en-US" altLang="zh-CN" sz="1600" spc="-1" dirty="0">
              <a:solidFill>
                <a:srgbClr val="384056"/>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主要特点 </a:t>
            </a:r>
            <a:r>
              <a:rPr lang="en-US" altLang="zh-CN" sz="2000" spc="-1" dirty="0">
                <a:solidFill>
                  <a:srgbClr val="384056"/>
                </a:solidFill>
                <a:latin typeface="+mj-ea"/>
                <a:ea typeface="+mj-ea"/>
              </a:rPr>
              <a:t>-</a:t>
            </a:r>
            <a:r>
              <a:rPr lang="zh-CN" altLang="en-US" sz="2000" spc="-1" dirty="0">
                <a:solidFill>
                  <a:srgbClr val="384056"/>
                </a:solidFill>
                <a:latin typeface="+mj-ea"/>
                <a:ea typeface="+mj-ea"/>
              </a:rPr>
              <a:t> </a:t>
            </a:r>
            <a:r>
              <a:rPr lang="en-US" altLang="zh-CN" sz="2000" spc="-1" dirty="0">
                <a:solidFill>
                  <a:srgbClr val="384056"/>
                </a:solidFill>
                <a:latin typeface="+mj-ea"/>
                <a:ea typeface="+mj-ea"/>
              </a:rPr>
              <a:t>Library</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脚本式编程</a:t>
            </a:r>
            <a:endParaRPr lang="en-US" altLang="zh-CN"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通过简单配置的形式定义神经网络</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针对特殊的</a:t>
            </a:r>
            <a:r>
              <a:rPr lang="en-US" altLang="zh-CN" sz="1800" spc="-1" dirty="0">
                <a:solidFill>
                  <a:srgbClr val="384056"/>
                </a:solidFill>
                <a:latin typeface="+mj-ea"/>
              </a:rPr>
              <a:t>ML</a:t>
            </a:r>
            <a:r>
              <a:rPr lang="zh-CN" altLang="en-US" sz="1800" spc="-1" dirty="0">
                <a:solidFill>
                  <a:srgbClr val="384056"/>
                </a:solidFill>
                <a:latin typeface="+mj-ea"/>
              </a:rPr>
              <a:t>、</a:t>
            </a:r>
            <a:r>
              <a:rPr lang="en-US" altLang="zh-CN" sz="1800" spc="-1" dirty="0">
                <a:solidFill>
                  <a:srgbClr val="384056"/>
                </a:solidFill>
                <a:latin typeface="+mj-ea"/>
              </a:rPr>
              <a:t>NN</a:t>
            </a:r>
            <a:r>
              <a:rPr lang="zh-CN" altLang="en-US" sz="1800" spc="-1" dirty="0">
                <a:solidFill>
                  <a:srgbClr val="384056"/>
                </a:solidFill>
                <a:latin typeface="+mj-ea"/>
              </a:rPr>
              <a:t>算法提供接口（</a:t>
            </a:r>
            <a:r>
              <a:rPr lang="en-US" altLang="zh-CN" sz="1800" spc="-1" dirty="0">
                <a:solidFill>
                  <a:srgbClr val="384056"/>
                </a:solidFill>
                <a:latin typeface="+mj-ea"/>
              </a:rPr>
              <a:t>MATLAB</a:t>
            </a:r>
            <a:r>
              <a:rPr lang="zh-CN" altLang="en-US" sz="1800" spc="-1" dirty="0">
                <a:solidFill>
                  <a:srgbClr val="384056"/>
                </a:solidFill>
                <a:latin typeface="+mj-ea"/>
              </a:rPr>
              <a:t>、</a:t>
            </a:r>
            <a:r>
              <a:rPr lang="en-US" altLang="zh-CN" sz="1800" spc="-1" dirty="0">
                <a:solidFill>
                  <a:srgbClr val="384056"/>
                </a:solidFill>
                <a:latin typeface="+mj-ea"/>
              </a:rPr>
              <a:t>SciPy</a:t>
            </a:r>
            <a:r>
              <a:rPr lang="zh-CN" altLang="en-US" sz="1800" spc="-1" dirty="0">
                <a:solidFill>
                  <a:srgbClr val="384056"/>
                </a:solidFill>
                <a:latin typeface="+mj-ea"/>
              </a:rPr>
              <a:t>）</a:t>
            </a:r>
            <a:endParaRPr lang="en-US" altLang="zh-CN" sz="1800" spc="-1" dirty="0">
              <a:solidFill>
                <a:srgbClr val="384056"/>
              </a:solidFill>
              <a:latin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rPr>
              <a:t>针对矩阵计算提供特定的计算接口（</a:t>
            </a:r>
            <a:r>
              <a:rPr lang="en-US" altLang="zh-CN" sz="1800" spc="-1" dirty="0">
                <a:solidFill>
                  <a:srgbClr val="384056"/>
                </a:solidFill>
                <a:latin typeface="+mj-ea"/>
              </a:rPr>
              <a:t>NumPy</a:t>
            </a:r>
            <a:r>
              <a:rPr lang="zh-CN" altLang="en-US" sz="1800" spc="-1" dirty="0">
                <a:solidFill>
                  <a:srgbClr val="384056"/>
                </a:solidFill>
                <a:latin typeface="+mj-ea"/>
              </a:rPr>
              <a:t>）</a:t>
            </a:r>
            <a:endParaRPr lang="en-US" altLang="zh-CN" sz="1800" spc="-1" dirty="0">
              <a:solidFill>
                <a:srgbClr val="384056"/>
              </a:solidFill>
              <a:latin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84056"/>
                </a:solidFill>
                <a:latin typeface="+mj-ea"/>
                <a:ea typeface="+mj-ea"/>
              </a:rPr>
              <a:t>优点</a:t>
            </a:r>
            <a:endParaRPr lang="en-US" sz="20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提供了一定程度的可编程性</a:t>
            </a:r>
            <a:endParaRPr lang="en-US" sz="1800" spc="-1" dirty="0">
              <a:solidFill>
                <a:srgbClr val="384056"/>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计算性能高：支持</a:t>
            </a:r>
            <a:r>
              <a:rPr lang="en-US" sz="1800" spc="-1" dirty="0">
                <a:solidFill>
                  <a:srgbClr val="384056"/>
                </a:solidFill>
                <a:latin typeface="+mj-ea"/>
                <a:ea typeface="+mj-ea"/>
              </a:rPr>
              <a:t>CPU</a:t>
            </a:r>
            <a:r>
              <a:rPr lang="zh-CN" altLang="en-US" sz="1800" spc="-1" dirty="0">
                <a:solidFill>
                  <a:srgbClr val="384056"/>
                </a:solidFill>
                <a:latin typeface="+mj-ea"/>
                <a:ea typeface="+mj-ea"/>
              </a:rPr>
              <a:t>加速计算</a:t>
            </a: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78537F20-51F6-F64F-826A-09B0725B7586}"/>
              </a:ext>
            </a:extLst>
          </p:cNvPr>
          <p:cNvPicPr>
            <a:picLocks noChangeAspect="1"/>
          </p:cNvPicPr>
          <p:nvPr/>
        </p:nvPicPr>
        <p:blipFill>
          <a:blip r:embed="rId3"/>
          <a:stretch>
            <a:fillRect/>
          </a:stretch>
        </p:blipFill>
        <p:spPr>
          <a:xfrm>
            <a:off x="7325866" y="1124744"/>
            <a:ext cx="4851400" cy="1943100"/>
          </a:xfrm>
          <a:prstGeom prst="rect">
            <a:avLst/>
          </a:prstGeom>
        </p:spPr>
      </p:pic>
      <p:pic>
        <p:nvPicPr>
          <p:cNvPr id="3" name="图片 2">
            <a:extLst>
              <a:ext uri="{FF2B5EF4-FFF2-40B4-BE49-F238E27FC236}">
                <a16:creationId xmlns:a16="http://schemas.microsoft.com/office/drawing/2014/main" id="{C80F99B5-4921-D94E-ABE4-93BDCA284F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8541" y="3067844"/>
            <a:ext cx="3403104" cy="1347062"/>
          </a:xfrm>
          <a:prstGeom prst="rect">
            <a:avLst/>
          </a:prstGeom>
        </p:spPr>
      </p:pic>
      <p:pic>
        <p:nvPicPr>
          <p:cNvPr id="4" name="图片 3">
            <a:extLst>
              <a:ext uri="{FF2B5EF4-FFF2-40B4-BE49-F238E27FC236}">
                <a16:creationId xmlns:a16="http://schemas.microsoft.com/office/drawing/2014/main" id="{8842217E-0E01-FB42-86CC-F59AA8D66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38541" y="4567893"/>
            <a:ext cx="4203282" cy="1347062"/>
          </a:xfrm>
          <a:prstGeom prst="rect">
            <a:avLst/>
          </a:prstGeom>
        </p:spPr>
      </p:pic>
    </p:spTree>
    <p:extLst>
      <p:ext uri="{BB962C8B-B14F-4D97-AF65-F5344CB8AC3E}">
        <p14:creationId xmlns:p14="http://schemas.microsoft.com/office/powerpoint/2010/main" val="309842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endParaRPr lang="en-US" sz="3600" b="0" spc="-1" dirty="0">
              <a:solidFill>
                <a:srgbClr val="1A1A1A"/>
              </a:solidFill>
              <a:latin typeface="Segoe UI"/>
            </a:endParaRPr>
          </a:p>
        </p:txBody>
      </p:sp>
      <p:sp>
        <p:nvSpPr>
          <p:cNvPr id="21" name="PlaceHolder 2">
            <a:extLst>
              <a:ext uri="{FF2B5EF4-FFF2-40B4-BE49-F238E27FC236}">
                <a16:creationId xmlns:a16="http://schemas.microsoft.com/office/drawing/2014/main" id="{08EF151B-C6B9-1E45-AF64-7D28862BE7EA}"/>
              </a:ext>
            </a:extLst>
          </p:cNvPr>
          <p:cNvSpPr txBox="1">
            <a:spLocks/>
          </p:cNvSpPr>
          <p:nvPr/>
        </p:nvSpPr>
        <p:spPr>
          <a:xfrm>
            <a:off x="590621" y="1278059"/>
            <a:ext cx="5723784" cy="4714920"/>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解决问题</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600" kern="0" spc="-1" dirty="0">
                <a:solidFill>
                  <a:srgbClr val="384056"/>
                </a:solidFill>
                <a:latin typeface="+mj-ea"/>
                <a:ea typeface="+mj-ea"/>
              </a:rPr>
              <a:t>以</a:t>
            </a:r>
            <a:r>
              <a:rPr lang="en-US" sz="1600" kern="0" spc="-1" dirty="0">
                <a:solidFill>
                  <a:srgbClr val="384056"/>
                </a:solidFill>
                <a:latin typeface="+mj-ea"/>
                <a:ea typeface="+mj-ea"/>
              </a:rPr>
              <a:t>CNN</a:t>
            </a:r>
            <a:r>
              <a:rPr lang="zh-CN" altLang="en-US" sz="1600" kern="0" spc="-1" dirty="0">
                <a:solidFill>
                  <a:srgbClr val="384056"/>
                </a:solidFill>
                <a:latin typeface="+mj-ea"/>
                <a:ea typeface="+mj-ea"/>
              </a:rPr>
              <a:t>网络模型为主，由常用的</a:t>
            </a:r>
            <a:r>
              <a:rPr lang="en-US" sz="1600" kern="0" spc="-1" dirty="0">
                <a:solidFill>
                  <a:srgbClr val="384056"/>
                </a:solidFill>
                <a:latin typeface="+mj-ea"/>
                <a:ea typeface="+mj-ea"/>
              </a:rPr>
              <a:t>layers</a:t>
            </a:r>
            <a:r>
              <a:rPr lang="zh-CN" altLang="en-US" sz="1600" kern="0" spc="-1" dirty="0">
                <a:solidFill>
                  <a:srgbClr val="384056"/>
                </a:solidFill>
                <a:latin typeface="+mj-ea"/>
                <a:ea typeface="+mj-ea"/>
              </a:rPr>
              <a:t>组成，如：</a:t>
            </a:r>
            <a:endParaRPr lang="en-US" sz="1600" kern="0" spc="-1" dirty="0">
              <a:solidFill>
                <a:srgbClr val="384056"/>
              </a:solidFill>
              <a:latin typeface="+mj-ea"/>
              <a:ea typeface="+mj-ea"/>
            </a:endParaRPr>
          </a:p>
          <a:p>
            <a:pPr marL="457200" lvl="2" indent="0">
              <a:lnSpc>
                <a:spcPct val="130000"/>
              </a:lnSpc>
              <a:spcBef>
                <a:spcPts val="320"/>
              </a:spcBef>
              <a:buClr>
                <a:srgbClr val="1A1A1A"/>
              </a:buClr>
              <a:buSzPct val="90000"/>
              <a:buNone/>
            </a:pPr>
            <a:r>
              <a:rPr lang="en-US" sz="1600" kern="0" spc="-1" dirty="0">
                <a:solidFill>
                  <a:srgbClr val="384056"/>
                </a:solidFill>
                <a:latin typeface="+mj-ea"/>
                <a:ea typeface="+mj-ea"/>
              </a:rPr>
              <a:t>Convolution, Pooling, BatchNorm, Activation</a:t>
            </a:r>
            <a:r>
              <a:rPr lang="zh-CN" altLang="en-US" sz="1600" kern="0" spc="-1" dirty="0">
                <a:solidFill>
                  <a:srgbClr val="384056"/>
                </a:solidFill>
                <a:latin typeface="+mj-ea"/>
                <a:ea typeface="+mj-ea"/>
              </a:rPr>
              <a:t>等</a:t>
            </a:r>
            <a:endParaRPr lang="en-US" sz="16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主要特点 </a:t>
            </a:r>
            <a:r>
              <a:rPr lang="en-US" altLang="zh-CN" sz="2000" kern="0" spc="-1" dirty="0">
                <a:solidFill>
                  <a:srgbClr val="384056"/>
                </a:solidFill>
                <a:latin typeface="+mj-ea"/>
                <a:ea typeface="+mj-ea"/>
              </a:rPr>
              <a:t>–</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Layer</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Base</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通过简单配置文件的形式定义神经网络</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模型可由一些常用</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构成一个简单的图</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框架提供每一个</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及其梯度计算实现</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支持多设备加速：</a:t>
            </a:r>
            <a:r>
              <a:rPr lang="en-US" sz="1800" kern="0" spc="-1" dirty="0">
                <a:solidFill>
                  <a:srgbClr val="384056"/>
                </a:solidFill>
                <a:latin typeface="+mj-ea"/>
                <a:ea typeface="+mj-ea"/>
              </a:rPr>
              <a:t>CPU</a:t>
            </a:r>
            <a:r>
              <a:rPr lang="zh-CN" altLang="en-US" sz="1800" kern="0" spc="-1" dirty="0">
                <a:solidFill>
                  <a:srgbClr val="384056"/>
                </a:solidFill>
                <a:latin typeface="+mj-ea"/>
                <a:ea typeface="+mj-ea"/>
              </a:rPr>
              <a:t>和</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的高效计算</a:t>
            </a:r>
            <a:endParaRPr lang="en-US" sz="18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优点</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提供了一定程度的可编程性</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计算性能高：支持</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加速计算</a:t>
            </a:r>
            <a:endParaRPr lang="en-US" sz="1800" kern="0" spc="-1" dirty="0">
              <a:solidFill>
                <a:srgbClr val="384056"/>
              </a:solidFill>
              <a:latin typeface="+mj-ea"/>
              <a:ea typeface="+mj-ea"/>
            </a:endParaRPr>
          </a:p>
        </p:txBody>
      </p:sp>
      <p:pic>
        <p:nvPicPr>
          <p:cNvPr id="3" name="图片 2">
            <a:extLst>
              <a:ext uri="{FF2B5EF4-FFF2-40B4-BE49-F238E27FC236}">
                <a16:creationId xmlns:a16="http://schemas.microsoft.com/office/drawing/2014/main" id="{AD6BCBF8-4BCA-2F45-9BC7-3D1084A92F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678179" y="2650589"/>
            <a:ext cx="4861198" cy="2116138"/>
          </a:xfrm>
          <a:prstGeom prst="rect">
            <a:avLst/>
          </a:prstGeom>
        </p:spPr>
      </p:pic>
      <p:pic>
        <p:nvPicPr>
          <p:cNvPr id="4" name="图片 3">
            <a:extLst>
              <a:ext uri="{FF2B5EF4-FFF2-40B4-BE49-F238E27FC236}">
                <a16:creationId xmlns:a16="http://schemas.microsoft.com/office/drawing/2014/main" id="{2E040391-7C21-1D43-B9DA-EA6311B6C353}"/>
              </a:ext>
            </a:extLst>
          </p:cNvPr>
          <p:cNvPicPr>
            <a:picLocks noChangeAspect="1"/>
          </p:cNvPicPr>
          <p:nvPr/>
        </p:nvPicPr>
        <p:blipFill>
          <a:blip r:embed="rId4"/>
          <a:stretch>
            <a:fillRect/>
          </a:stretch>
        </p:blipFill>
        <p:spPr>
          <a:xfrm>
            <a:off x="6602437" y="1306831"/>
            <a:ext cx="1828887" cy="4797516"/>
          </a:xfrm>
          <a:prstGeom prst="rect">
            <a:avLst/>
          </a:prstGeom>
        </p:spPr>
      </p:pic>
    </p:spTree>
    <p:extLst>
      <p:ext uri="{BB962C8B-B14F-4D97-AF65-F5344CB8AC3E}">
        <p14:creationId xmlns:p14="http://schemas.microsoft.com/office/powerpoint/2010/main" val="391488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a:t>
            </a:r>
            <a:r>
              <a:rPr lang="zh-CN" altLang="en-US" sz="3600" spc="-1" dirty="0">
                <a:solidFill>
                  <a:srgbClr val="1A1A1A"/>
                </a:solidFill>
                <a:latin typeface="+mj-ea"/>
              </a:rPr>
              <a:t>）</a:t>
            </a:r>
            <a:endParaRPr lang="en-US" sz="3600" spc="-1" dirty="0">
              <a:solidFill>
                <a:srgbClr val="1A1A1A"/>
              </a:solidFill>
              <a:latin typeface="+mj-ea"/>
            </a:endParaRPr>
          </a:p>
        </p:txBody>
      </p:sp>
      <p:sp>
        <p:nvSpPr>
          <p:cNvPr id="784" name="PlaceHolder 2"/>
          <p:cNvSpPr>
            <a:spLocks noGrp="1"/>
          </p:cNvSpPr>
          <p:nvPr>
            <p:ph/>
          </p:nvPr>
        </p:nvSpPr>
        <p:spPr>
          <a:xfrm>
            <a:off x="586661" y="1435320"/>
            <a:ext cx="6231800" cy="357785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灵活性的限制难以满足深度学习的快速发展</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层出不穷的新型网络结构</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新层需要重新实现前向和后向计算</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非高级语言实现，修改和定制化成本高</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新优化器要求对梯度和参数进行更通用复杂的运算</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2C1E3149-F623-D347-81FF-298E9D50AC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00398" y="3591234"/>
            <a:ext cx="1908212" cy="2601075"/>
          </a:xfrm>
          <a:prstGeom prst="rect">
            <a:avLst/>
          </a:prstGeom>
        </p:spPr>
      </p:pic>
      <p:pic>
        <p:nvPicPr>
          <p:cNvPr id="3" name="图片 2">
            <a:extLst>
              <a:ext uri="{FF2B5EF4-FFF2-40B4-BE49-F238E27FC236}">
                <a16:creationId xmlns:a16="http://schemas.microsoft.com/office/drawing/2014/main" id="{014194D1-B55D-5744-86DD-61892510906C}"/>
              </a:ext>
            </a:extLst>
          </p:cNvPr>
          <p:cNvPicPr>
            <a:picLocks noChangeAspect="1"/>
          </p:cNvPicPr>
          <p:nvPr/>
        </p:nvPicPr>
        <p:blipFill>
          <a:blip r:embed="rId4"/>
          <a:stretch>
            <a:fillRect/>
          </a:stretch>
        </p:blipFill>
        <p:spPr>
          <a:xfrm>
            <a:off x="5594325" y="3861048"/>
            <a:ext cx="4064000" cy="2006600"/>
          </a:xfrm>
          <a:prstGeom prst="rect">
            <a:avLst/>
          </a:prstGeom>
        </p:spPr>
      </p:pic>
    </p:spTree>
    <p:extLst>
      <p:ext uri="{BB962C8B-B14F-4D97-AF65-F5344CB8AC3E}">
        <p14:creationId xmlns:p14="http://schemas.microsoft.com/office/powerpoint/2010/main" val="102180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sz="3600" spc="-1" dirty="0">
                <a:solidFill>
                  <a:srgbClr val="1A1A1A"/>
                </a:solidFill>
                <a:latin typeface="+mj-ea"/>
              </a:rPr>
              <a:t>Gen 1  pre-2010</a:t>
            </a:r>
            <a:r>
              <a:rPr lang="zh-CN" altLang="en-US" sz="3600" spc="-1" dirty="0">
                <a:solidFill>
                  <a:srgbClr val="1A1A1A"/>
                </a:solidFill>
                <a:latin typeface="+mj-ea"/>
              </a:rPr>
              <a:t> </a:t>
            </a:r>
            <a:r>
              <a:rPr lang="en-US" altLang="zh-CN" sz="3600" spc="-1" dirty="0">
                <a:solidFill>
                  <a:srgbClr val="1A1A1A"/>
                </a:solidFill>
                <a:latin typeface="+mj-ea"/>
              </a:rPr>
              <a:t>limitation</a:t>
            </a:r>
            <a:r>
              <a:rPr lang="zh-CN" altLang="en-US" sz="3600" spc="-1" dirty="0">
                <a:solidFill>
                  <a:srgbClr val="1A1A1A"/>
                </a:solidFill>
                <a:latin typeface="+mj-ea"/>
              </a:rPr>
              <a:t>（</a:t>
            </a:r>
            <a:r>
              <a:rPr lang="en-US" altLang="zh-CN" sz="3600" spc="-1" dirty="0">
                <a:solidFill>
                  <a:srgbClr val="1A1A1A"/>
                </a:solidFill>
                <a:latin typeface="+mj-ea"/>
              </a:rPr>
              <a:t>II</a:t>
            </a:r>
            <a:r>
              <a:rPr lang="zh-CN" altLang="en-US" sz="3600" spc="-1" dirty="0">
                <a:solidFill>
                  <a:srgbClr val="1A1A1A"/>
                </a:solidFill>
                <a:latin typeface="+mj-ea"/>
              </a:rPr>
              <a:t>）</a:t>
            </a:r>
            <a:endParaRPr lang="en-US" sz="3600" b="0" spc="-1" dirty="0">
              <a:solidFill>
                <a:srgbClr val="1A1A1A"/>
              </a:solidFill>
              <a:latin typeface="Segoe UI"/>
            </a:endParaRPr>
          </a:p>
        </p:txBody>
      </p:sp>
      <p:sp>
        <p:nvSpPr>
          <p:cNvPr id="812" name="PlaceHolder 2"/>
          <p:cNvSpPr>
            <a:spLocks noGrp="1"/>
          </p:cNvSpPr>
          <p:nvPr>
            <p:ph/>
          </p:nvPr>
        </p:nvSpPr>
        <p:spPr>
          <a:xfrm>
            <a:off x="586661" y="1611765"/>
            <a:ext cx="11018160" cy="1908000"/>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基于简单的“前向</a:t>
            </a:r>
            <a:r>
              <a:rPr lang="en-US" sz="2000" spc="-1" dirty="0">
                <a:solidFill>
                  <a:srgbClr val="384056"/>
                </a:solidFill>
                <a:latin typeface="+mj-ea"/>
                <a:ea typeface="+mj-ea"/>
              </a:rPr>
              <a:t>+</a:t>
            </a:r>
            <a:r>
              <a:rPr lang="zh-CN" altLang="en-US" sz="2000" spc="-1" dirty="0">
                <a:solidFill>
                  <a:srgbClr val="384056"/>
                </a:solidFill>
                <a:latin typeface="+mj-ea"/>
                <a:ea typeface="+mj-ea"/>
              </a:rPr>
              <a:t>后向” 的训练模式难以满足新的训练模式</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循环神经网络需要引入控制流</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对抗神经网络需要两个网络交替训练</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强化学习模型需要和外部环境进行交互</a:t>
            </a:r>
            <a:endParaRPr lang="en-US" altLang="zh-CN"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6F6F8F60-857A-F448-8676-1418C1006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661" y="4071226"/>
            <a:ext cx="2245586" cy="1362591"/>
          </a:xfrm>
          <a:prstGeom prst="rect">
            <a:avLst/>
          </a:prstGeom>
        </p:spPr>
      </p:pic>
      <p:pic>
        <p:nvPicPr>
          <p:cNvPr id="3" name="图片 2">
            <a:extLst>
              <a:ext uri="{FF2B5EF4-FFF2-40B4-BE49-F238E27FC236}">
                <a16:creationId xmlns:a16="http://schemas.microsoft.com/office/drawing/2014/main" id="{0208F6FE-6190-BB41-BFDC-C4904960D833}"/>
              </a:ext>
            </a:extLst>
          </p:cNvPr>
          <p:cNvPicPr>
            <a:picLocks noChangeAspect="1"/>
          </p:cNvPicPr>
          <p:nvPr/>
        </p:nvPicPr>
        <p:blipFill>
          <a:blip r:embed="rId4"/>
          <a:stretch>
            <a:fillRect/>
          </a:stretch>
        </p:blipFill>
        <p:spPr>
          <a:xfrm>
            <a:off x="3314299" y="4120651"/>
            <a:ext cx="2592288" cy="1263740"/>
          </a:xfrm>
          <a:prstGeom prst="rect">
            <a:avLst/>
          </a:prstGeom>
        </p:spPr>
      </p:pic>
      <p:pic>
        <p:nvPicPr>
          <p:cNvPr id="4" name="图片 3">
            <a:extLst>
              <a:ext uri="{FF2B5EF4-FFF2-40B4-BE49-F238E27FC236}">
                <a16:creationId xmlns:a16="http://schemas.microsoft.com/office/drawing/2014/main" id="{6F794ACB-A2FF-2D41-B173-FCB374BFA30A}"/>
              </a:ext>
            </a:extLst>
          </p:cNvPr>
          <p:cNvPicPr>
            <a:picLocks noChangeAspect="1"/>
          </p:cNvPicPr>
          <p:nvPr/>
        </p:nvPicPr>
        <p:blipFill>
          <a:blip r:embed="rId5"/>
          <a:stretch>
            <a:fillRect/>
          </a:stretch>
        </p:blipFill>
        <p:spPr>
          <a:xfrm>
            <a:off x="6388639" y="4120651"/>
            <a:ext cx="2376265" cy="1263740"/>
          </a:xfrm>
          <a:prstGeom prst="rect">
            <a:avLst/>
          </a:prstGeom>
        </p:spPr>
      </p:pic>
      <p:pic>
        <p:nvPicPr>
          <p:cNvPr id="5" name="图片 4">
            <a:extLst>
              <a:ext uri="{FF2B5EF4-FFF2-40B4-BE49-F238E27FC236}">
                <a16:creationId xmlns:a16="http://schemas.microsoft.com/office/drawing/2014/main" id="{09C4BBB4-51CB-4B48-B9B5-4B62542AE6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46956" y="4120652"/>
            <a:ext cx="2490635" cy="1263739"/>
          </a:xfrm>
          <a:prstGeom prst="rect">
            <a:avLst/>
          </a:prstGeom>
        </p:spPr>
      </p:pic>
    </p:spTree>
    <p:extLst>
      <p:ext uri="{BB962C8B-B14F-4D97-AF65-F5344CB8AC3E}">
        <p14:creationId xmlns:p14="http://schemas.microsoft.com/office/powerpoint/2010/main" val="1633762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05920" y="2338235"/>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3419226756"/>
              </p:ext>
            </p:extLst>
          </p:nvPr>
        </p:nvGraphicFramePr>
        <p:xfrm>
          <a:off x="5666505" y="4183375"/>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F926907E-3275-9348-9528-C5ABEE073D5B}"/>
              </a:ext>
            </a:extLst>
          </p:cNvPr>
          <p:cNvSpPr/>
          <p:nvPr/>
        </p:nvSpPr>
        <p:spPr>
          <a:xfrm>
            <a:off x="586661" y="469193"/>
            <a:ext cx="628691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endParaRPr lang="zh-CN" altLang="en-US" sz="3600" b="1" spc="-1" dirty="0">
              <a:solidFill>
                <a:srgbClr val="1A1A1A"/>
              </a:solidFill>
              <a:latin typeface="+mj-ea"/>
              <a:ea typeface="+mj-ea"/>
              <a:cs typeface="+mj-cs"/>
            </a:endParaRPr>
          </a:p>
        </p:txBody>
      </p:sp>
      <p:sp>
        <p:nvSpPr>
          <p:cNvPr id="45" name="PlaceHolder 1">
            <a:extLst>
              <a:ext uri="{FF2B5EF4-FFF2-40B4-BE49-F238E27FC236}">
                <a16:creationId xmlns:a16="http://schemas.microsoft.com/office/drawing/2014/main" id="{62A63042-F365-AA44-870C-F349D6BC7DB9}"/>
              </a:ext>
            </a:extLst>
          </p:cNvPr>
          <p:cNvSpPr txBox="1">
            <a:spLocks/>
          </p:cNvSpPr>
          <p:nvPr/>
        </p:nvSpPr>
        <p:spPr>
          <a:xfrm>
            <a:off x="586661" y="1268760"/>
            <a:ext cx="11018160" cy="553680"/>
          </a:xfrm>
          <a:prstGeom prst="rect">
            <a:avLst/>
          </a:prstGeom>
          <a:noFill/>
          <a:ln w="0">
            <a:noFill/>
          </a:ln>
        </p:spPr>
        <p:txBody>
          <a:bodyPr lIns="0" tIns="0" rIns="0" bIns="0" anchor="ctr">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2400" kern="0" spc="-52">
                <a:solidFill>
                  <a:srgbClr val="384056"/>
                </a:solidFill>
                <a:latin typeface="Segoe UI Semibold"/>
              </a:rPr>
              <a:t>基于数据流图（</a:t>
            </a:r>
            <a:r>
              <a:rPr lang="en-US" sz="2400" kern="0" spc="-52">
                <a:solidFill>
                  <a:srgbClr val="384056"/>
                </a:solidFill>
                <a:latin typeface="Segoe UI Semibold"/>
              </a:rPr>
              <a:t>DAG</a:t>
            </a:r>
            <a:r>
              <a:rPr lang="zh-CN" altLang="en-US" sz="2400" kern="0" spc="-52">
                <a:solidFill>
                  <a:srgbClr val="384056"/>
                </a:solidFill>
                <a:latin typeface="Segoe UI Semibold"/>
              </a:rPr>
              <a:t>）的计算框架</a:t>
            </a:r>
            <a:endParaRPr lang="en-US" sz="2400" b="0" kern="0" spc="-1" dirty="0">
              <a:solidFill>
                <a:srgbClr val="384056"/>
              </a:solidFill>
              <a:latin typeface="Segoe UI"/>
            </a:endParaRPr>
          </a:p>
        </p:txBody>
      </p:sp>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18926" y="2139871"/>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705920" y="4189508"/>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497497" y="2256307"/>
            <a:ext cx="2353412" cy="1547448"/>
          </a:xfrm>
          <a:prstGeom prst="rect">
            <a:avLst/>
          </a:prstGeom>
        </p:spPr>
      </p:pic>
    </p:spTree>
    <p:extLst>
      <p:ext uri="{BB962C8B-B14F-4D97-AF65-F5344CB8AC3E}">
        <p14:creationId xmlns:p14="http://schemas.microsoft.com/office/powerpoint/2010/main" val="3644777350"/>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6424644" cy="646331"/>
          </a:xfrm>
          <a:prstGeom prst="rect">
            <a:avLst/>
          </a:prstGeom>
        </p:spPr>
        <p:txBody>
          <a:bodyPr wrap="none">
            <a:spAutoFit/>
          </a:bodyPr>
          <a:lstStyle/>
          <a:p>
            <a:r>
              <a:rPr lang="en-US" altLang="zh-CN" sz="3600" b="1" spc="-1" dirty="0">
                <a:solidFill>
                  <a:srgbClr val="1A1A1A"/>
                </a:solidFill>
                <a:latin typeface="+mj-ea"/>
                <a:ea typeface="+mj-ea"/>
                <a:cs typeface="+mj-cs"/>
              </a:rPr>
              <a:t>Gen 2  Present</a:t>
            </a:r>
            <a:r>
              <a:rPr lang="zh-CN" altLang="en-US" sz="3600" b="1" spc="-1" dirty="0">
                <a:solidFill>
                  <a:srgbClr val="1A1A1A"/>
                </a:solidFill>
                <a:latin typeface="+mj-ea"/>
                <a:ea typeface="+mj-ea"/>
                <a:cs typeface="+mj-cs"/>
              </a:rPr>
              <a:t>：</a:t>
            </a:r>
            <a:r>
              <a:rPr lang="en-US" altLang="zh-CN" sz="3600" b="1" spc="-1" dirty="0">
                <a:solidFill>
                  <a:srgbClr val="1A1A1A"/>
                </a:solidFill>
                <a:latin typeface="+mj-ea"/>
                <a:ea typeface="+mj-ea"/>
                <a:cs typeface="+mj-cs"/>
              </a:rPr>
              <a:t>Base</a:t>
            </a:r>
            <a:r>
              <a:rPr lang="zh-CN" altLang="en-US" sz="3600" b="1" spc="-1" dirty="0">
                <a:solidFill>
                  <a:srgbClr val="1A1A1A"/>
                </a:solidFill>
                <a:latin typeface="+mj-ea"/>
                <a:ea typeface="+mj-ea"/>
                <a:cs typeface="+mj-cs"/>
              </a:rPr>
              <a:t> </a:t>
            </a:r>
            <a:r>
              <a:rPr lang="en-US" altLang="zh-CN" sz="3600" b="1" spc="-1" dirty="0">
                <a:solidFill>
                  <a:srgbClr val="1A1A1A"/>
                </a:solidFill>
                <a:latin typeface="+mj-ea"/>
                <a:ea typeface="+mj-ea"/>
                <a:cs typeface="+mj-cs"/>
              </a:rPr>
              <a:t>DAG</a:t>
            </a:r>
            <a:r>
              <a:rPr lang="zh-CN" altLang="en-US" sz="3600" b="1" spc="-1" dirty="0">
                <a:solidFill>
                  <a:srgbClr val="1A1A1A"/>
                </a:solidFill>
                <a:latin typeface="+mj-ea"/>
                <a:ea typeface="+mj-ea"/>
                <a:cs typeface="+mj-cs"/>
              </a:rPr>
              <a:t> </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69244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CBDAF-6C82-A747-AC02-298364E1AC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259"/>
          <a:stretch/>
        </p:blipFill>
        <p:spPr>
          <a:xfrm>
            <a:off x="836126" y="1988840"/>
            <a:ext cx="10524509" cy="4212345"/>
          </a:xfrm>
          <a:prstGeom prst="rect">
            <a:avLst/>
          </a:prstGeom>
        </p:spPr>
      </p:pic>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r>
              <a:rPr lang="en-US" altLang="zh-CN" sz="3600" spc="-1" dirty="0">
                <a:solidFill>
                  <a:srgbClr val="1A1A1A"/>
                </a:solidFill>
                <a:latin typeface="+mj-ea"/>
              </a:rPr>
              <a:t>Gen 2  Present</a:t>
            </a:r>
            <a:r>
              <a:rPr lang="zh-CN" altLang="en-US" sz="3600" spc="-1" dirty="0">
                <a:solidFill>
                  <a:srgbClr val="1A1A1A"/>
                </a:solidFill>
                <a:latin typeface="+mj-ea"/>
              </a:rPr>
              <a:t>：</a:t>
            </a:r>
            <a:r>
              <a:rPr lang="en-US" altLang="zh-CN" sz="3600" spc="-1" dirty="0">
                <a:solidFill>
                  <a:srgbClr val="1A1A1A"/>
                </a:solidFill>
                <a:latin typeface="+mj-ea"/>
              </a:rPr>
              <a:t>Base</a:t>
            </a:r>
            <a:r>
              <a:rPr lang="zh-CN" altLang="en-US" sz="3600" spc="-1" dirty="0">
                <a:solidFill>
                  <a:srgbClr val="1A1A1A"/>
                </a:solidFill>
                <a:latin typeface="+mj-ea"/>
              </a:rPr>
              <a:t> </a:t>
            </a:r>
            <a:r>
              <a:rPr lang="en-US" altLang="zh-CN" sz="3600" spc="-1" dirty="0">
                <a:solidFill>
                  <a:srgbClr val="1A1A1A"/>
                </a:solidFill>
                <a:latin typeface="+mj-ea"/>
              </a:rPr>
              <a:t>DAG</a:t>
            </a:r>
            <a:endParaRPr lang="zh-CN" altLang="en-US" sz="3600" spc="-1" dirty="0">
              <a:solidFill>
                <a:srgbClr val="1A1A1A"/>
              </a:solidFill>
              <a:latin typeface="+mj-ea"/>
            </a:endParaRPr>
          </a:p>
        </p:txBody>
      </p:sp>
      <p:sp>
        <p:nvSpPr>
          <p:cNvPr id="897" name="PlaceHolder 2"/>
          <p:cNvSpPr>
            <a:spLocks noGrp="1"/>
          </p:cNvSpPr>
          <p:nvPr>
            <p:ph/>
          </p:nvPr>
        </p:nvSpPr>
        <p:spPr>
          <a:xfrm>
            <a:off x="590621" y="1221913"/>
            <a:ext cx="11018160" cy="769544"/>
          </a:xfrm>
          <a:prstGeom prst="rect">
            <a:avLst/>
          </a:prstGeom>
          <a:noFill/>
          <a:ln w="0">
            <a:noFill/>
          </a:ln>
        </p:spPr>
        <p:txBody>
          <a:bodyPr lIns="0" tIns="0" rIns="0" bIns="0" anchor="t">
            <a:noAutofit/>
          </a:bodyPr>
          <a:lstStyle/>
          <a:p>
            <a:pPr marL="0" indent="0" algn="ctr">
              <a:spcBef>
                <a:spcPts val="561"/>
              </a:spcBef>
              <a:buClr>
                <a:srgbClr val="1A1A1A"/>
              </a:buClr>
              <a:buSzPct val="90000"/>
              <a:buNone/>
            </a:pPr>
            <a:r>
              <a:rPr lang="en-US" altLang="zh-CN" sz="2000" b="0" dirty="0">
                <a:solidFill>
                  <a:srgbClr val="384056"/>
                </a:solidFill>
                <a:latin typeface="+mj-ea"/>
                <a:ea typeface="+mj-ea"/>
              </a:rPr>
              <a:t>TensorFlow</a:t>
            </a:r>
            <a:r>
              <a:rPr lang="zh-CN" altLang="en-US" sz="2000" b="0" dirty="0">
                <a:solidFill>
                  <a:srgbClr val="384056"/>
                </a:solidFill>
                <a:latin typeface="+mj-ea"/>
                <a:ea typeface="+mj-ea"/>
              </a:rPr>
              <a:t> </a:t>
            </a:r>
            <a:r>
              <a:rPr lang="en-US" altLang="zh-CN" sz="2000" b="0" dirty="0">
                <a:solidFill>
                  <a:srgbClr val="384056"/>
                </a:solidFill>
                <a:latin typeface="+mj-ea"/>
                <a:ea typeface="+mj-ea"/>
              </a:rPr>
              <a:t>vs</a:t>
            </a:r>
            <a:r>
              <a:rPr lang="zh-CN" altLang="en-US" sz="2000" b="0" dirty="0">
                <a:solidFill>
                  <a:srgbClr val="384056"/>
                </a:solidFill>
                <a:latin typeface="+mj-ea"/>
                <a:ea typeface="+mj-ea"/>
              </a:rPr>
              <a:t> </a:t>
            </a:r>
            <a:r>
              <a:rPr lang="en-US" altLang="zh-CN" sz="2000" b="0" dirty="0">
                <a:solidFill>
                  <a:srgbClr val="384056"/>
                </a:solidFill>
                <a:latin typeface="+mj-ea"/>
                <a:ea typeface="+mj-ea"/>
              </a:rPr>
              <a:t>PyTorch</a:t>
            </a:r>
            <a:r>
              <a:rPr lang="zh-CN" altLang="en-US" sz="2000" b="0" dirty="0">
                <a:solidFill>
                  <a:srgbClr val="384056"/>
                </a:solidFill>
                <a:latin typeface="+mj-ea"/>
                <a:ea typeface="+mj-ea"/>
              </a:rPr>
              <a:t> 代表深度学习框架两种不同的设计路径：</a:t>
            </a:r>
            <a:endParaRPr lang="en-US" altLang="zh-CN" sz="2000" b="0" dirty="0">
              <a:solidFill>
                <a:srgbClr val="384056"/>
              </a:solidFill>
              <a:latin typeface="+mj-ea"/>
              <a:ea typeface="+mj-ea"/>
            </a:endParaRPr>
          </a:p>
          <a:p>
            <a:pPr marL="0" indent="0" algn="ctr">
              <a:spcBef>
                <a:spcPts val="561"/>
              </a:spcBef>
              <a:buClr>
                <a:srgbClr val="1A1A1A"/>
              </a:buClr>
              <a:buSzPct val="90000"/>
              <a:buNone/>
            </a:pPr>
            <a:r>
              <a:rPr lang="zh-CN" altLang="en-US" sz="2000" dirty="0">
                <a:solidFill>
                  <a:srgbClr val="384056"/>
                </a:solidFill>
                <a:latin typeface="+mj-ea"/>
                <a:ea typeface="+mj-ea"/>
              </a:rPr>
              <a:t>系统性能优先改善灵活性和灵活性易用性优先改善系统性能</a:t>
            </a:r>
            <a:endParaRPr lang="en-US" sz="2000" spc="-1" dirty="0">
              <a:solidFill>
                <a:srgbClr val="384056"/>
              </a:solidFill>
              <a:latin typeface="+mj-ea"/>
              <a:ea typeface="+mj-ea"/>
            </a:endParaRPr>
          </a:p>
        </p:txBody>
      </p:sp>
    </p:spTree>
    <p:extLst>
      <p:ext uri="{BB962C8B-B14F-4D97-AF65-F5344CB8AC3E}">
        <p14:creationId xmlns:p14="http://schemas.microsoft.com/office/powerpoint/2010/main" val="774933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15113</TotalTime>
  <Words>817</Words>
  <Application>Microsoft Macintosh PowerPoint</Application>
  <PresentationFormat>自定义</PresentationFormat>
  <Paragraphs>161</Paragraphs>
  <Slides>15</Slides>
  <Notes>6</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Segoe UI</vt:lpstr>
      <vt:lpstr>Segoe UI Light</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框架之争</vt:lpstr>
      <vt:lpstr>PowerPoint 演示文稿</vt:lpstr>
      <vt:lpstr>Gen 1  pre-2010</vt:lpstr>
      <vt:lpstr>Gen 1  pre-2010</vt:lpstr>
      <vt:lpstr>Gen 1  pre-2010 limitation（I）</vt:lpstr>
      <vt:lpstr>Gen 1  pre-2010 limitation（II）</vt:lpstr>
      <vt:lpstr>PowerPoint 演示文稿</vt:lpstr>
      <vt:lpstr>基于数据流图（DAG）的计算框架</vt:lpstr>
      <vt:lpstr>Gen 2  Present：Base DAG</vt:lpstr>
      <vt:lpstr>Gen 3  Present：toward DSL</vt:lpstr>
      <vt:lpstr>Gen 3  Present：toward DSL</vt:lpstr>
      <vt:lpstr>PowerPoint 演示文稿</vt:lpstr>
      <vt:lpstr>Advances in AI frameworks</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1481</cp:revision>
  <dcterms:created xsi:type="dcterms:W3CDTF">2015-01-14T10:38:57Z</dcterms:created>
  <dcterms:modified xsi:type="dcterms:W3CDTF">2022-12-14T13:48:15Z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